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3" r:id="rId2"/>
  </p:sldMasterIdLst>
  <p:notesMasterIdLst>
    <p:notesMasterId r:id="rId22"/>
  </p:notesMasterIdLst>
  <p:sldIdLst>
    <p:sldId id="516" r:id="rId3"/>
    <p:sldId id="601" r:id="rId4"/>
    <p:sldId id="619" r:id="rId5"/>
    <p:sldId id="618" r:id="rId6"/>
    <p:sldId id="614" r:id="rId7"/>
    <p:sldId id="620" r:id="rId8"/>
    <p:sldId id="621" r:id="rId9"/>
    <p:sldId id="622" r:id="rId10"/>
    <p:sldId id="615" r:id="rId11"/>
    <p:sldId id="627" r:id="rId12"/>
    <p:sldId id="624" r:id="rId13"/>
    <p:sldId id="625" r:id="rId14"/>
    <p:sldId id="626" r:id="rId15"/>
    <p:sldId id="617" r:id="rId16"/>
    <p:sldId id="609" r:id="rId17"/>
    <p:sldId id="549" r:id="rId18"/>
    <p:sldId id="528" r:id="rId19"/>
    <p:sldId id="425" r:id="rId20"/>
    <p:sldId id="426" r:id="rId21"/>
  </p:sldIdLst>
  <p:sldSz cx="1188085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E7F747-D9D2-4D65-A1F0-FC11988FF389}">
          <p14:sldIdLst>
            <p14:sldId id="516"/>
            <p14:sldId id="601"/>
            <p14:sldId id="619"/>
            <p14:sldId id="618"/>
            <p14:sldId id="614"/>
            <p14:sldId id="620"/>
            <p14:sldId id="621"/>
            <p14:sldId id="622"/>
            <p14:sldId id="615"/>
            <p14:sldId id="627"/>
            <p14:sldId id="624"/>
            <p14:sldId id="625"/>
            <p14:sldId id="626"/>
            <p14:sldId id="617"/>
            <p14:sldId id="609"/>
            <p14:sldId id="549"/>
            <p14:sldId id="528"/>
            <p14:sldId id="425"/>
            <p14:sldId id="426"/>
          </p14:sldIdLst>
        </p14:section>
        <p14:section name="Section sans titre" id="{703F5584-F5D9-4D50-9DA6-E0E86D44872F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4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2E83466-E4C8-8312-2610-D9BA5F5BD154}" name="Utilisateur Microsoft Office" initials="UMO" userId="Utilisateur Microsoft Office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79" autoAdjust="0"/>
    <p:restoredTop sz="96170" autoAdjust="0"/>
  </p:normalViewPr>
  <p:slideViewPr>
    <p:cSldViewPr>
      <p:cViewPr varScale="1">
        <p:scale>
          <a:sx n="71" d="100"/>
          <a:sy n="71" d="100"/>
        </p:scale>
        <p:origin x="570" y="78"/>
      </p:cViewPr>
      <p:guideLst>
        <p:guide orient="horz" pos="2160"/>
        <p:guide pos="37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930711-7C66-4B57-94F6-517C17E82316}" type="datetimeFigureOut">
              <a:rPr lang="fr-FR" smtClean="0"/>
              <a:t>13/04/2026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58788" y="685800"/>
            <a:ext cx="59404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E979A2-AC15-4370-9525-239E9BFACB9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3733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b347e33ac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8788" y="685800"/>
            <a:ext cx="59404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b347e33ac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0077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91066" y="2130430"/>
            <a:ext cx="10098723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82130" y="3886200"/>
            <a:ext cx="8316595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C59D3-2D45-0E48-BDE9-7A9FCFF8BAF8}" type="datetime1">
              <a:rPr lang="fr-CA" smtClean="0"/>
              <a:t>2026-04-13</a:t>
            </a:fld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145972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9BBB-9E2F-7440-85BB-29B1AD1FFB59}" type="datetime1">
              <a:rPr lang="fr-CA" smtClean="0"/>
              <a:t>2026-04-13</a:t>
            </a:fld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74668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8505" y="4406905"/>
            <a:ext cx="10098723" cy="1362075"/>
          </a:xfrm>
        </p:spPr>
        <p:txBody>
          <a:bodyPr anchor="t"/>
          <a:lstStyle>
            <a:lvl1pPr algn="l">
              <a:defRPr sz="3999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8505" y="2906713"/>
            <a:ext cx="1009872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46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3pPr>
            <a:lvl4pPr marL="1371519" indent="0">
              <a:buNone/>
              <a:defRPr sz="1399">
                <a:solidFill>
                  <a:schemeClr val="tx1">
                    <a:tint val="75000"/>
                  </a:schemeClr>
                </a:solidFill>
              </a:defRPr>
            </a:lvl4pPr>
            <a:lvl5pPr marL="1828692" indent="0">
              <a:buNone/>
              <a:defRPr sz="1399">
                <a:solidFill>
                  <a:schemeClr val="tx1">
                    <a:tint val="75000"/>
                  </a:schemeClr>
                </a:solidFill>
              </a:defRPr>
            </a:lvl5pPr>
            <a:lvl6pPr marL="2285866" indent="0">
              <a:buNone/>
              <a:defRPr sz="1399">
                <a:solidFill>
                  <a:schemeClr val="tx1">
                    <a:tint val="75000"/>
                  </a:schemeClr>
                </a:solidFill>
              </a:defRPr>
            </a:lvl6pPr>
            <a:lvl7pPr marL="2743039" indent="0">
              <a:buNone/>
              <a:defRPr sz="1399">
                <a:solidFill>
                  <a:schemeClr val="tx1">
                    <a:tint val="75000"/>
                  </a:schemeClr>
                </a:solidFill>
              </a:defRPr>
            </a:lvl7pPr>
            <a:lvl8pPr marL="3200212" indent="0">
              <a:buNone/>
              <a:defRPr sz="1399">
                <a:solidFill>
                  <a:schemeClr val="tx1">
                    <a:tint val="75000"/>
                  </a:schemeClr>
                </a:solidFill>
              </a:defRPr>
            </a:lvl8pPr>
            <a:lvl9pPr marL="3657385" indent="0">
              <a:buNone/>
              <a:defRPr sz="13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CA9D-FEBA-1C4B-8E2D-3C614FB5AC1B}" type="datetime1">
              <a:rPr lang="fr-CA" smtClean="0"/>
              <a:t>2026-04-13</a:t>
            </a:fld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587911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771430" y="1600205"/>
            <a:ext cx="684799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7817434" y="1600205"/>
            <a:ext cx="684799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EE59-7FE5-4944-99CE-BE78B0F8DE69}" type="datetime1">
              <a:rPr lang="fr-CA" smtClean="0"/>
              <a:t>2026-04-13</a:t>
            </a:fld>
            <a:endParaRPr lang="fr-BE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52734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4045" y="274638"/>
            <a:ext cx="1069276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94042" y="1535113"/>
            <a:ext cx="524943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3" indent="0">
              <a:buNone/>
              <a:defRPr sz="2000" b="1"/>
            </a:lvl2pPr>
            <a:lvl3pPr marL="914346" indent="0">
              <a:buNone/>
              <a:defRPr sz="1800" b="1"/>
            </a:lvl3pPr>
            <a:lvl4pPr marL="1371519" indent="0">
              <a:buNone/>
              <a:defRPr sz="1599" b="1"/>
            </a:lvl4pPr>
            <a:lvl5pPr marL="1828692" indent="0">
              <a:buNone/>
              <a:defRPr sz="1599" b="1"/>
            </a:lvl5pPr>
            <a:lvl6pPr marL="2285866" indent="0">
              <a:buNone/>
              <a:defRPr sz="1599" b="1"/>
            </a:lvl6pPr>
            <a:lvl7pPr marL="2743039" indent="0">
              <a:buNone/>
              <a:defRPr sz="1599" b="1"/>
            </a:lvl7pPr>
            <a:lvl8pPr marL="3200212" indent="0">
              <a:buNone/>
              <a:defRPr sz="1599" b="1"/>
            </a:lvl8pPr>
            <a:lvl9pPr marL="3657385" indent="0">
              <a:buNone/>
              <a:defRPr sz="1599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94042" y="2174875"/>
            <a:ext cx="524943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599"/>
            </a:lvl4pPr>
            <a:lvl5pPr>
              <a:defRPr sz="1599"/>
            </a:lvl5pPr>
            <a:lvl6pPr>
              <a:defRPr sz="1599"/>
            </a:lvl6pPr>
            <a:lvl7pPr>
              <a:defRPr sz="1599"/>
            </a:lvl7pPr>
            <a:lvl8pPr>
              <a:defRPr sz="1599"/>
            </a:lvl8pPr>
            <a:lvl9pPr>
              <a:defRPr sz="1599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035310" y="1535113"/>
            <a:ext cx="525150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3" indent="0">
              <a:buNone/>
              <a:defRPr sz="2000" b="1"/>
            </a:lvl2pPr>
            <a:lvl3pPr marL="914346" indent="0">
              <a:buNone/>
              <a:defRPr sz="1800" b="1"/>
            </a:lvl3pPr>
            <a:lvl4pPr marL="1371519" indent="0">
              <a:buNone/>
              <a:defRPr sz="1599" b="1"/>
            </a:lvl4pPr>
            <a:lvl5pPr marL="1828692" indent="0">
              <a:buNone/>
              <a:defRPr sz="1599" b="1"/>
            </a:lvl5pPr>
            <a:lvl6pPr marL="2285866" indent="0">
              <a:buNone/>
              <a:defRPr sz="1599" b="1"/>
            </a:lvl6pPr>
            <a:lvl7pPr marL="2743039" indent="0">
              <a:buNone/>
              <a:defRPr sz="1599" b="1"/>
            </a:lvl7pPr>
            <a:lvl8pPr marL="3200212" indent="0">
              <a:buNone/>
              <a:defRPr sz="1599" b="1"/>
            </a:lvl8pPr>
            <a:lvl9pPr marL="3657385" indent="0">
              <a:buNone/>
              <a:defRPr sz="1599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035310" y="2174875"/>
            <a:ext cx="52515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599"/>
            </a:lvl4pPr>
            <a:lvl5pPr>
              <a:defRPr sz="1599"/>
            </a:lvl5pPr>
            <a:lvl6pPr>
              <a:defRPr sz="1599"/>
            </a:lvl6pPr>
            <a:lvl7pPr>
              <a:defRPr sz="1599"/>
            </a:lvl7pPr>
            <a:lvl8pPr>
              <a:defRPr sz="1599"/>
            </a:lvl8pPr>
            <a:lvl9pPr>
              <a:defRPr sz="1599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BDED7-E282-9140-B0D6-6103213C3B2C}" type="datetime1">
              <a:rPr lang="fr-CA" smtClean="0"/>
              <a:t>2026-04-13</a:t>
            </a:fld>
            <a:endParaRPr lang="fr-BE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05564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B1610-97BB-CD4E-B428-184A09C57A7B}" type="datetime1">
              <a:rPr lang="fr-CA" smtClean="0"/>
              <a:t>2026-04-13</a:t>
            </a:fld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707240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BBE6A-A841-6743-B8E1-3DEE88AF12CE}" type="datetime1">
              <a:rPr lang="fr-CA" smtClean="0"/>
              <a:t>2026-04-13</a:t>
            </a:fld>
            <a:endParaRPr lang="fr-BE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592901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4043" y="273050"/>
            <a:ext cx="390871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45082" y="273054"/>
            <a:ext cx="66417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94043" y="1435103"/>
            <a:ext cx="3908718" cy="4691063"/>
          </a:xfrm>
        </p:spPr>
        <p:txBody>
          <a:bodyPr/>
          <a:lstStyle>
            <a:lvl1pPr marL="0" indent="0">
              <a:buNone/>
              <a:defRPr sz="1399"/>
            </a:lvl1pPr>
            <a:lvl2pPr marL="457173" indent="0">
              <a:buNone/>
              <a:defRPr sz="1201"/>
            </a:lvl2pPr>
            <a:lvl3pPr marL="914346" indent="0">
              <a:buNone/>
              <a:defRPr sz="1000"/>
            </a:lvl3pPr>
            <a:lvl4pPr marL="1371519" indent="0">
              <a:buNone/>
              <a:defRPr sz="900"/>
            </a:lvl4pPr>
            <a:lvl5pPr marL="1828692" indent="0">
              <a:buNone/>
              <a:defRPr sz="900"/>
            </a:lvl5pPr>
            <a:lvl6pPr marL="2285866" indent="0">
              <a:buNone/>
              <a:defRPr sz="900"/>
            </a:lvl6pPr>
            <a:lvl7pPr marL="2743039" indent="0">
              <a:buNone/>
              <a:defRPr sz="900"/>
            </a:lvl7pPr>
            <a:lvl8pPr marL="3200212" indent="0">
              <a:buNone/>
              <a:defRPr sz="900"/>
            </a:lvl8pPr>
            <a:lvl9pPr marL="3657385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429B-1502-7642-84A3-9EFF8325726F}" type="datetime1">
              <a:rPr lang="fr-CA" smtClean="0"/>
              <a:t>2026-04-13</a:t>
            </a:fld>
            <a:endParaRPr lang="fr-BE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68937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28730" y="4800600"/>
            <a:ext cx="712851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28730" y="612775"/>
            <a:ext cx="712851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3" indent="0">
              <a:buNone/>
              <a:defRPr sz="2800"/>
            </a:lvl2pPr>
            <a:lvl3pPr marL="914346" indent="0">
              <a:buNone/>
              <a:defRPr sz="2400"/>
            </a:lvl3pPr>
            <a:lvl4pPr marL="1371519" indent="0">
              <a:buNone/>
              <a:defRPr sz="2000"/>
            </a:lvl4pPr>
            <a:lvl5pPr marL="1828692" indent="0">
              <a:buNone/>
              <a:defRPr sz="2000"/>
            </a:lvl5pPr>
            <a:lvl6pPr marL="2285866" indent="0">
              <a:buNone/>
              <a:defRPr sz="2000"/>
            </a:lvl6pPr>
            <a:lvl7pPr marL="2743039" indent="0">
              <a:buNone/>
              <a:defRPr sz="2000"/>
            </a:lvl7pPr>
            <a:lvl8pPr marL="3200212" indent="0">
              <a:buNone/>
              <a:defRPr sz="2000"/>
            </a:lvl8pPr>
            <a:lvl9pPr marL="3657385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28730" y="5367338"/>
            <a:ext cx="7128510" cy="804862"/>
          </a:xfrm>
        </p:spPr>
        <p:txBody>
          <a:bodyPr/>
          <a:lstStyle>
            <a:lvl1pPr marL="0" indent="0">
              <a:buNone/>
              <a:defRPr sz="1399"/>
            </a:lvl1pPr>
            <a:lvl2pPr marL="457173" indent="0">
              <a:buNone/>
              <a:defRPr sz="1201"/>
            </a:lvl2pPr>
            <a:lvl3pPr marL="914346" indent="0">
              <a:buNone/>
              <a:defRPr sz="1000"/>
            </a:lvl3pPr>
            <a:lvl4pPr marL="1371519" indent="0">
              <a:buNone/>
              <a:defRPr sz="900"/>
            </a:lvl4pPr>
            <a:lvl5pPr marL="1828692" indent="0">
              <a:buNone/>
              <a:defRPr sz="900"/>
            </a:lvl5pPr>
            <a:lvl6pPr marL="2285866" indent="0">
              <a:buNone/>
              <a:defRPr sz="900"/>
            </a:lvl6pPr>
            <a:lvl7pPr marL="2743039" indent="0">
              <a:buNone/>
              <a:defRPr sz="900"/>
            </a:lvl7pPr>
            <a:lvl8pPr marL="3200212" indent="0">
              <a:buNone/>
              <a:defRPr sz="900"/>
            </a:lvl8pPr>
            <a:lvl9pPr marL="3657385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F5BB3-4096-374D-ADA6-85C0040C097C}" type="datetime1">
              <a:rPr lang="fr-CA" smtClean="0"/>
              <a:t>2026-04-13</a:t>
            </a:fld>
            <a:endParaRPr lang="fr-BE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810714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37952-C24A-C747-81D6-CBAAE67DAFD7}" type="datetime1">
              <a:rPr lang="fr-CA" smtClean="0"/>
              <a:t>2026-04-13</a:t>
            </a:fld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212584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11191925" y="274641"/>
            <a:ext cx="3473499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771430" y="274641"/>
            <a:ext cx="10222481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769D2-01E8-2346-BF5D-21911FEA99AA}" type="datetime1">
              <a:rPr lang="fr-CA" smtClean="0"/>
              <a:t>2026-04-13</a:t>
            </a:fld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911747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91066" y="2130433"/>
            <a:ext cx="10098723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82130" y="3886200"/>
            <a:ext cx="8316595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9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13/04/2026</a:t>
            </a:fld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1877213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13/04/2026</a:t>
            </a:fld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0879216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8505" y="4406908"/>
            <a:ext cx="10098723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8505" y="2906713"/>
            <a:ext cx="10098723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68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3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0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473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3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21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07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29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13/04/2026</a:t>
            </a:fld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3075312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771431" y="1600206"/>
            <a:ext cx="684799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7817435" y="1600206"/>
            <a:ext cx="684799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13/04/2026</a:t>
            </a:fld>
            <a:endParaRPr lang="fr-BE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0687611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4045" y="274638"/>
            <a:ext cx="1069276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94043" y="1535113"/>
            <a:ext cx="524943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8" indent="0">
              <a:buNone/>
              <a:defRPr sz="1500" b="1"/>
            </a:lvl2pPr>
            <a:lvl3pPr marL="685737" indent="0">
              <a:buNone/>
              <a:defRPr sz="1350" b="1"/>
            </a:lvl3pPr>
            <a:lvl4pPr marL="1028605" indent="0">
              <a:buNone/>
              <a:defRPr sz="1200" b="1"/>
            </a:lvl4pPr>
            <a:lvl5pPr marL="1371473" indent="0">
              <a:buNone/>
              <a:defRPr sz="1200" b="1"/>
            </a:lvl5pPr>
            <a:lvl6pPr marL="1714342" indent="0">
              <a:buNone/>
              <a:defRPr sz="1200" b="1"/>
            </a:lvl6pPr>
            <a:lvl7pPr marL="2057211" indent="0">
              <a:buNone/>
              <a:defRPr sz="1200" b="1"/>
            </a:lvl7pPr>
            <a:lvl8pPr marL="2400079" indent="0">
              <a:buNone/>
              <a:defRPr sz="1200" b="1"/>
            </a:lvl8pPr>
            <a:lvl9pPr marL="2742948" indent="0">
              <a:buNone/>
              <a:defRPr sz="12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94043" y="2174875"/>
            <a:ext cx="524943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035313" y="1535113"/>
            <a:ext cx="5251500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8" indent="0">
              <a:buNone/>
              <a:defRPr sz="1500" b="1"/>
            </a:lvl2pPr>
            <a:lvl3pPr marL="685737" indent="0">
              <a:buNone/>
              <a:defRPr sz="1350" b="1"/>
            </a:lvl3pPr>
            <a:lvl4pPr marL="1028605" indent="0">
              <a:buNone/>
              <a:defRPr sz="1200" b="1"/>
            </a:lvl4pPr>
            <a:lvl5pPr marL="1371473" indent="0">
              <a:buNone/>
              <a:defRPr sz="1200" b="1"/>
            </a:lvl5pPr>
            <a:lvl6pPr marL="1714342" indent="0">
              <a:buNone/>
              <a:defRPr sz="1200" b="1"/>
            </a:lvl6pPr>
            <a:lvl7pPr marL="2057211" indent="0">
              <a:buNone/>
              <a:defRPr sz="1200" b="1"/>
            </a:lvl7pPr>
            <a:lvl8pPr marL="2400079" indent="0">
              <a:buNone/>
              <a:defRPr sz="1200" b="1"/>
            </a:lvl8pPr>
            <a:lvl9pPr marL="2742948" indent="0">
              <a:buNone/>
              <a:defRPr sz="12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035313" y="2174875"/>
            <a:ext cx="5251500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13/04/2026</a:t>
            </a:fld>
            <a:endParaRPr lang="fr-BE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0369526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13/04/2026</a:t>
            </a:fld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342362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13/04/2026</a:t>
            </a:fld>
            <a:endParaRPr lang="fr-BE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9541644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4043" y="273050"/>
            <a:ext cx="3908718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45083" y="273057"/>
            <a:ext cx="664172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94043" y="1435103"/>
            <a:ext cx="3908718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68" indent="0">
              <a:buNone/>
              <a:defRPr sz="900"/>
            </a:lvl2pPr>
            <a:lvl3pPr marL="685737" indent="0">
              <a:buNone/>
              <a:defRPr sz="750"/>
            </a:lvl3pPr>
            <a:lvl4pPr marL="1028605" indent="0">
              <a:buNone/>
              <a:defRPr sz="675"/>
            </a:lvl4pPr>
            <a:lvl5pPr marL="1371473" indent="0">
              <a:buNone/>
              <a:defRPr sz="675"/>
            </a:lvl5pPr>
            <a:lvl6pPr marL="1714342" indent="0">
              <a:buNone/>
              <a:defRPr sz="675"/>
            </a:lvl6pPr>
            <a:lvl7pPr marL="2057211" indent="0">
              <a:buNone/>
              <a:defRPr sz="675"/>
            </a:lvl7pPr>
            <a:lvl8pPr marL="2400079" indent="0">
              <a:buNone/>
              <a:defRPr sz="675"/>
            </a:lvl8pPr>
            <a:lvl9pPr marL="2742948" indent="0">
              <a:buNone/>
              <a:defRPr sz="675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13/04/2026</a:t>
            </a:fld>
            <a:endParaRPr lang="fr-BE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881498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28729" y="4800600"/>
            <a:ext cx="712851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28729" y="612775"/>
            <a:ext cx="712851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68" indent="0">
              <a:buNone/>
              <a:defRPr sz="2100"/>
            </a:lvl2pPr>
            <a:lvl3pPr marL="685737" indent="0">
              <a:buNone/>
              <a:defRPr sz="1800"/>
            </a:lvl3pPr>
            <a:lvl4pPr marL="1028605" indent="0">
              <a:buNone/>
              <a:defRPr sz="1500"/>
            </a:lvl4pPr>
            <a:lvl5pPr marL="1371473" indent="0">
              <a:buNone/>
              <a:defRPr sz="1500"/>
            </a:lvl5pPr>
            <a:lvl6pPr marL="1714342" indent="0">
              <a:buNone/>
              <a:defRPr sz="1500"/>
            </a:lvl6pPr>
            <a:lvl7pPr marL="2057211" indent="0">
              <a:buNone/>
              <a:defRPr sz="1500"/>
            </a:lvl7pPr>
            <a:lvl8pPr marL="2400079" indent="0">
              <a:buNone/>
              <a:defRPr sz="1500"/>
            </a:lvl8pPr>
            <a:lvl9pPr marL="2742948" indent="0">
              <a:buNone/>
              <a:defRPr sz="15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28729" y="5367338"/>
            <a:ext cx="712851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68" indent="0">
              <a:buNone/>
              <a:defRPr sz="900"/>
            </a:lvl2pPr>
            <a:lvl3pPr marL="685737" indent="0">
              <a:buNone/>
              <a:defRPr sz="750"/>
            </a:lvl3pPr>
            <a:lvl4pPr marL="1028605" indent="0">
              <a:buNone/>
              <a:defRPr sz="675"/>
            </a:lvl4pPr>
            <a:lvl5pPr marL="1371473" indent="0">
              <a:buNone/>
              <a:defRPr sz="675"/>
            </a:lvl5pPr>
            <a:lvl6pPr marL="1714342" indent="0">
              <a:buNone/>
              <a:defRPr sz="675"/>
            </a:lvl6pPr>
            <a:lvl7pPr marL="2057211" indent="0">
              <a:buNone/>
              <a:defRPr sz="675"/>
            </a:lvl7pPr>
            <a:lvl8pPr marL="2400079" indent="0">
              <a:buNone/>
              <a:defRPr sz="675"/>
            </a:lvl8pPr>
            <a:lvl9pPr marL="2742948" indent="0">
              <a:buNone/>
              <a:defRPr sz="675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13/04/2026</a:t>
            </a:fld>
            <a:endParaRPr lang="fr-BE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7504592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13/04/2026</a:t>
            </a:fld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1759769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11191926" y="274644"/>
            <a:ext cx="3473499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771430" y="274644"/>
            <a:ext cx="10222481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13/04/2026</a:t>
            </a:fld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360220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tents">
  <p:cSld name="Table of cotents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3"/>
          <p:cNvSpPr txBox="1">
            <a:spLocks noGrp="1"/>
          </p:cNvSpPr>
          <p:nvPr>
            <p:ph type="title"/>
          </p:nvPr>
        </p:nvSpPr>
        <p:spPr>
          <a:xfrm>
            <a:off x="3543207" y="484367"/>
            <a:ext cx="4794438" cy="763600"/>
          </a:xfrm>
          <a:prstGeom prst="rect">
            <a:avLst/>
          </a:prstGeom>
        </p:spPr>
        <p:txBody>
          <a:bodyPr spcFirstLastPara="1" wrap="square" lIns="119904" tIns="119904" rIns="119904" bIns="119904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68" name="Google Shape;168;p13"/>
          <p:cNvSpPr txBox="1">
            <a:spLocks noGrp="1"/>
          </p:cNvSpPr>
          <p:nvPr>
            <p:ph type="subTitle" idx="1"/>
          </p:nvPr>
        </p:nvSpPr>
        <p:spPr>
          <a:xfrm>
            <a:off x="5690504" y="2491967"/>
            <a:ext cx="4976470" cy="476000"/>
          </a:xfrm>
          <a:prstGeom prst="rect">
            <a:avLst/>
          </a:prstGeom>
        </p:spPr>
        <p:txBody>
          <a:bodyPr spcFirstLastPara="1" wrap="square" lIns="119904" tIns="119904" rIns="119904" bIns="119904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3411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 rtl="0">
              <a:spcBef>
                <a:spcPts val="204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 rtl="0">
              <a:spcBef>
                <a:spcPts val="204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 rtl="0">
              <a:spcBef>
                <a:spcPts val="204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 rtl="0">
              <a:spcBef>
                <a:spcPts val="204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 rtl="0">
              <a:spcBef>
                <a:spcPts val="204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 rtl="0">
              <a:spcBef>
                <a:spcPts val="204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 rtl="0">
              <a:spcBef>
                <a:spcPts val="2045"/>
              </a:spcBef>
              <a:spcAft>
                <a:spcPts val="2045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169" name="Google Shape;169;p13"/>
          <p:cNvSpPr txBox="1">
            <a:spLocks noGrp="1"/>
          </p:cNvSpPr>
          <p:nvPr>
            <p:ph type="subTitle" idx="2"/>
          </p:nvPr>
        </p:nvSpPr>
        <p:spPr>
          <a:xfrm>
            <a:off x="6563556" y="2917451"/>
            <a:ext cx="3230204" cy="824800"/>
          </a:xfrm>
          <a:prstGeom prst="rect">
            <a:avLst/>
          </a:prstGeom>
        </p:spPr>
        <p:txBody>
          <a:bodyPr spcFirstLastPara="1" wrap="square" lIns="119904" tIns="119904" rIns="119904" bIns="119904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54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2045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2045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2045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2045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2045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2045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2045"/>
              </a:spcBef>
              <a:spcAft>
                <a:spcPts val="2045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13"/>
          <p:cNvSpPr txBox="1">
            <a:spLocks noGrp="1"/>
          </p:cNvSpPr>
          <p:nvPr>
            <p:ph type="subTitle" idx="3"/>
          </p:nvPr>
        </p:nvSpPr>
        <p:spPr>
          <a:xfrm>
            <a:off x="1213861" y="2491967"/>
            <a:ext cx="4794438" cy="476000"/>
          </a:xfrm>
          <a:prstGeom prst="rect">
            <a:avLst/>
          </a:prstGeom>
        </p:spPr>
        <p:txBody>
          <a:bodyPr spcFirstLastPara="1" wrap="square" lIns="119904" tIns="119904" rIns="119904" bIns="119904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3411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 rtl="0">
              <a:spcBef>
                <a:spcPts val="204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 rtl="0">
              <a:spcBef>
                <a:spcPts val="204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 rtl="0">
              <a:spcBef>
                <a:spcPts val="204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 rtl="0">
              <a:spcBef>
                <a:spcPts val="204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 rtl="0">
              <a:spcBef>
                <a:spcPts val="204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 rtl="0">
              <a:spcBef>
                <a:spcPts val="204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 rtl="0">
              <a:spcBef>
                <a:spcPts val="2045"/>
              </a:spcBef>
              <a:spcAft>
                <a:spcPts val="2045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171" name="Google Shape;171;p13"/>
          <p:cNvSpPr txBox="1">
            <a:spLocks noGrp="1"/>
          </p:cNvSpPr>
          <p:nvPr>
            <p:ph type="subTitle" idx="4"/>
          </p:nvPr>
        </p:nvSpPr>
        <p:spPr>
          <a:xfrm>
            <a:off x="1995977" y="2917451"/>
            <a:ext cx="3230204" cy="824800"/>
          </a:xfrm>
          <a:prstGeom prst="rect">
            <a:avLst/>
          </a:prstGeom>
        </p:spPr>
        <p:txBody>
          <a:bodyPr spcFirstLastPara="1" wrap="square" lIns="119904" tIns="119904" rIns="119904" bIns="119904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54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2045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2045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2045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2045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2045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2045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2045"/>
              </a:spcBef>
              <a:spcAft>
                <a:spcPts val="2045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13"/>
          <p:cNvSpPr txBox="1">
            <a:spLocks noGrp="1"/>
          </p:cNvSpPr>
          <p:nvPr>
            <p:ph type="subTitle" idx="5"/>
          </p:nvPr>
        </p:nvSpPr>
        <p:spPr>
          <a:xfrm>
            <a:off x="5690439" y="5027800"/>
            <a:ext cx="4976470" cy="476000"/>
          </a:xfrm>
          <a:prstGeom prst="rect">
            <a:avLst/>
          </a:prstGeom>
        </p:spPr>
        <p:txBody>
          <a:bodyPr spcFirstLastPara="1" wrap="square" lIns="119904" tIns="119904" rIns="119904" bIns="119904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3411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 rtl="0">
              <a:spcBef>
                <a:spcPts val="204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 rtl="0">
              <a:spcBef>
                <a:spcPts val="204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 rtl="0">
              <a:spcBef>
                <a:spcPts val="204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 rtl="0">
              <a:spcBef>
                <a:spcPts val="204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 rtl="0">
              <a:spcBef>
                <a:spcPts val="204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 rtl="0">
              <a:spcBef>
                <a:spcPts val="204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 rtl="0">
              <a:spcBef>
                <a:spcPts val="2045"/>
              </a:spcBef>
              <a:spcAft>
                <a:spcPts val="2045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173" name="Google Shape;173;p13"/>
          <p:cNvSpPr txBox="1">
            <a:spLocks noGrp="1"/>
          </p:cNvSpPr>
          <p:nvPr>
            <p:ph type="subTitle" idx="6"/>
          </p:nvPr>
        </p:nvSpPr>
        <p:spPr>
          <a:xfrm>
            <a:off x="6563556" y="5453300"/>
            <a:ext cx="3230204" cy="824800"/>
          </a:xfrm>
          <a:prstGeom prst="rect">
            <a:avLst/>
          </a:prstGeom>
        </p:spPr>
        <p:txBody>
          <a:bodyPr spcFirstLastPara="1" wrap="square" lIns="119904" tIns="119904" rIns="119904" bIns="119904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54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2045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2045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2045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2045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2045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2045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2045"/>
              </a:spcBef>
              <a:spcAft>
                <a:spcPts val="2045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13"/>
          <p:cNvSpPr txBox="1">
            <a:spLocks noGrp="1"/>
          </p:cNvSpPr>
          <p:nvPr>
            <p:ph type="subTitle" idx="7"/>
          </p:nvPr>
        </p:nvSpPr>
        <p:spPr>
          <a:xfrm>
            <a:off x="1213861" y="5027800"/>
            <a:ext cx="4794438" cy="476000"/>
          </a:xfrm>
          <a:prstGeom prst="rect">
            <a:avLst/>
          </a:prstGeom>
        </p:spPr>
        <p:txBody>
          <a:bodyPr spcFirstLastPara="1" wrap="square" lIns="119904" tIns="119904" rIns="119904" bIns="119904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3411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 rtl="0">
              <a:spcBef>
                <a:spcPts val="204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 rtl="0">
              <a:spcBef>
                <a:spcPts val="204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 rtl="0">
              <a:spcBef>
                <a:spcPts val="204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 rtl="0">
              <a:spcBef>
                <a:spcPts val="204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 rtl="0">
              <a:spcBef>
                <a:spcPts val="204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 rtl="0">
              <a:spcBef>
                <a:spcPts val="204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 rtl="0">
              <a:spcBef>
                <a:spcPts val="2045"/>
              </a:spcBef>
              <a:spcAft>
                <a:spcPts val="2045"/>
              </a:spcAft>
              <a:buClr>
                <a:schemeClr val="dk1"/>
              </a:buClr>
              <a:buSzPts val="2100"/>
              <a:buFont typeface="Josefin Sans"/>
              <a:buNone/>
              <a:defRPr sz="2729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175" name="Google Shape;175;p13"/>
          <p:cNvSpPr txBox="1">
            <a:spLocks noGrp="1"/>
          </p:cNvSpPr>
          <p:nvPr>
            <p:ph type="subTitle" idx="8"/>
          </p:nvPr>
        </p:nvSpPr>
        <p:spPr>
          <a:xfrm>
            <a:off x="1995977" y="5453300"/>
            <a:ext cx="3230204" cy="824800"/>
          </a:xfrm>
          <a:prstGeom prst="rect">
            <a:avLst/>
          </a:prstGeom>
        </p:spPr>
        <p:txBody>
          <a:bodyPr spcFirstLastPara="1" wrap="square" lIns="119904" tIns="119904" rIns="119904" bIns="119904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54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2045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2045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2045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2045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2045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2045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2045"/>
              </a:spcBef>
              <a:spcAft>
                <a:spcPts val="2045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13"/>
          <p:cNvSpPr txBox="1">
            <a:spLocks noGrp="1"/>
          </p:cNvSpPr>
          <p:nvPr>
            <p:ph type="title" idx="9" hasCustomPrompt="1"/>
          </p:nvPr>
        </p:nvSpPr>
        <p:spPr>
          <a:xfrm>
            <a:off x="2935960" y="1561484"/>
            <a:ext cx="1350238" cy="890000"/>
          </a:xfrm>
          <a:prstGeom prst="rect">
            <a:avLst/>
          </a:prstGeom>
        </p:spPr>
        <p:txBody>
          <a:bodyPr spcFirstLastPara="1" wrap="square" lIns="119904" tIns="119904" rIns="119904" bIns="119904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6432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9pPr>
          </a:lstStyle>
          <a:p>
            <a:r>
              <a:t>xx%</a:t>
            </a:r>
          </a:p>
        </p:txBody>
      </p:sp>
      <p:sp>
        <p:nvSpPr>
          <p:cNvPr id="177" name="Google Shape;177;p13"/>
          <p:cNvSpPr txBox="1">
            <a:spLocks noGrp="1"/>
          </p:cNvSpPr>
          <p:nvPr>
            <p:ph type="title" idx="13" hasCustomPrompt="1"/>
          </p:nvPr>
        </p:nvSpPr>
        <p:spPr>
          <a:xfrm>
            <a:off x="7503572" y="1561484"/>
            <a:ext cx="1350238" cy="890000"/>
          </a:xfrm>
          <a:prstGeom prst="rect">
            <a:avLst/>
          </a:prstGeom>
        </p:spPr>
        <p:txBody>
          <a:bodyPr spcFirstLastPara="1" wrap="square" lIns="119904" tIns="119904" rIns="119904" bIns="119904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6432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9pPr>
          </a:lstStyle>
          <a:p>
            <a:r>
              <a:t>xx%</a:t>
            </a:r>
          </a:p>
        </p:txBody>
      </p:sp>
      <p:sp>
        <p:nvSpPr>
          <p:cNvPr id="178" name="Google Shape;178;p13"/>
          <p:cNvSpPr txBox="1">
            <a:spLocks noGrp="1"/>
          </p:cNvSpPr>
          <p:nvPr>
            <p:ph type="title" idx="14" hasCustomPrompt="1"/>
          </p:nvPr>
        </p:nvSpPr>
        <p:spPr>
          <a:xfrm>
            <a:off x="2935960" y="4094833"/>
            <a:ext cx="1350238" cy="890000"/>
          </a:xfrm>
          <a:prstGeom prst="rect">
            <a:avLst/>
          </a:prstGeom>
        </p:spPr>
        <p:txBody>
          <a:bodyPr spcFirstLastPara="1" wrap="square" lIns="119904" tIns="119904" rIns="119904" bIns="119904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6432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9pPr>
          </a:lstStyle>
          <a:p>
            <a:r>
              <a:t>xx%</a:t>
            </a:r>
          </a:p>
        </p:txBody>
      </p:sp>
      <p:sp>
        <p:nvSpPr>
          <p:cNvPr id="179" name="Google Shape;179;p13"/>
          <p:cNvSpPr txBox="1">
            <a:spLocks noGrp="1"/>
          </p:cNvSpPr>
          <p:nvPr>
            <p:ph type="title" idx="15" hasCustomPrompt="1"/>
          </p:nvPr>
        </p:nvSpPr>
        <p:spPr>
          <a:xfrm>
            <a:off x="7503572" y="4094833"/>
            <a:ext cx="1350238" cy="890000"/>
          </a:xfrm>
          <a:prstGeom prst="rect">
            <a:avLst/>
          </a:prstGeom>
        </p:spPr>
        <p:txBody>
          <a:bodyPr spcFirstLastPara="1" wrap="square" lIns="119904" tIns="119904" rIns="119904" bIns="119904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6432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067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4073774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94045" y="274638"/>
            <a:ext cx="1069276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94045" y="1600205"/>
            <a:ext cx="1069276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94043" y="6356355"/>
            <a:ext cx="2772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09C02-D23F-6444-89E6-A0EF4744F602}" type="datetime1">
              <a:rPr lang="fr-CA" smtClean="0"/>
              <a:t>2026-04-13</a:t>
            </a:fld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59293" y="6356355"/>
            <a:ext cx="37622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514609" y="6356355"/>
            <a:ext cx="2772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436102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ctr" defTabSz="914346" rtl="0" eaLnBrk="1" latinLnBrk="0" hangingPunct="1"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0" indent="-342880" algn="l" defTabSz="914346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06" indent="-285733" algn="l" defTabSz="914346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33" indent="-228587" algn="l" defTabSz="91434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6" indent="-228587" algn="l" defTabSz="914346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9" indent="-228587" algn="l" defTabSz="914346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52" indent="-228587" algn="l" defTabSz="914346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25" indent="-228587" algn="l" defTabSz="914346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98" indent="-228587" algn="l" defTabSz="914346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72" indent="-228587" algn="l" defTabSz="914346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3" algn="l" defTabSz="9143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6" algn="l" defTabSz="9143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9" algn="l" defTabSz="9143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92" algn="l" defTabSz="9143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66" algn="l" defTabSz="9143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39" algn="l" defTabSz="9143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12" algn="l" defTabSz="9143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85" algn="l" defTabSz="9143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94045" y="274638"/>
            <a:ext cx="1069276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94045" y="1600206"/>
            <a:ext cx="1069276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94043" y="6356358"/>
            <a:ext cx="2772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t>13/04/2026</a:t>
            </a:fld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59293" y="6356358"/>
            <a:ext cx="37622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514609" y="6356358"/>
            <a:ext cx="2772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056483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</p:sldLayoutIdLst>
  <p:txStyles>
    <p:titleStyle>
      <a:lvl1pPr algn="ctr" defTabSz="685737" rtl="0" eaLnBrk="1" latinLnBrk="0" hangingPunct="1">
        <a:spcBef>
          <a:spcPct val="0"/>
        </a:spcBef>
        <a:buNone/>
        <a:defRPr sz="32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51" indent="-257151" algn="l" defTabSz="685737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61" indent="-214293" algn="l" defTabSz="685737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71" indent="-171435" algn="l" defTabSz="685737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40" indent="-171435" algn="l" defTabSz="685737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08" indent="-171435" algn="l" defTabSz="685737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76" indent="-171435" algn="l" defTabSz="685737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45" indent="-171435" algn="l" defTabSz="685737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14" indent="-171435" algn="l" defTabSz="685737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83" indent="-171435" algn="l" defTabSz="685737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73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8" algn="l" defTabSz="68573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37" algn="l" defTabSz="68573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05" algn="l" defTabSz="68573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73" algn="l" defTabSz="68573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42" algn="l" defTabSz="68573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11" algn="l" defTabSz="68573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79" algn="l" defTabSz="68573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48" algn="l" defTabSz="68573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4115998" y="287423"/>
            <a:ext cx="3893361" cy="389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defTabSz="891083">
              <a:defRPr/>
            </a:pPr>
            <a:r>
              <a:rPr lang="fr-FR" sz="1949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aiandra GD" pitchFamily="34" charset="0"/>
                <a:ea typeface="Calibri" pitchFamily="34" charset="0"/>
                <a:cs typeface="Arial" pitchFamily="34" charset="0"/>
              </a:rPr>
              <a:t>REPUBLIQUE DE CÔTE D’IVOIRE</a:t>
            </a:r>
            <a:endParaRPr lang="fr-FR" sz="2339" dirty="0">
              <a:solidFill>
                <a:prstClr val="black"/>
              </a:solidFill>
              <a:latin typeface="Maiandra GD" pitchFamily="34" charset="0"/>
              <a:cs typeface="Arial" charset="0"/>
            </a:endParaRPr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4387767" y="649983"/>
            <a:ext cx="3105317" cy="389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defTabSz="891083">
              <a:defRPr/>
            </a:pPr>
            <a:r>
              <a:rPr lang="fr-FR" sz="1949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aiandra GD" pitchFamily="34" charset="0"/>
                <a:ea typeface="Calibri" pitchFamily="34" charset="0"/>
                <a:cs typeface="Arial" pitchFamily="34" charset="0"/>
              </a:rPr>
              <a:t>Union – Discipline - Travail</a:t>
            </a:r>
            <a:endParaRPr lang="fr-FR" sz="2339" dirty="0">
              <a:solidFill>
                <a:prstClr val="black"/>
              </a:solidFill>
              <a:latin typeface="Maiandra GD" pitchFamily="34" charset="0"/>
              <a:cs typeface="Arial" charset="0"/>
            </a:endParaRPr>
          </a:p>
        </p:txBody>
      </p:sp>
      <p:sp>
        <p:nvSpPr>
          <p:cNvPr id="17" name="Zone de texte 4"/>
          <p:cNvSpPr txBox="1">
            <a:spLocks noChangeArrowheads="1"/>
          </p:cNvSpPr>
          <p:nvPr/>
        </p:nvSpPr>
        <p:spPr bwMode="auto">
          <a:xfrm>
            <a:off x="258217" y="2292655"/>
            <a:ext cx="11364415" cy="1220286"/>
          </a:xfrm>
          <a:prstGeom prst="rect">
            <a:avLst/>
          </a:prstGeom>
          <a:solidFill>
            <a:srgbClr val="4472C4">
              <a:lumMod val="100000"/>
              <a:lumOff val="0"/>
            </a:srgbClr>
          </a:solidFill>
          <a:ln w="38100">
            <a:solidFill>
              <a:sysClr val="window" lastClr="FFFFFF">
                <a:lumMod val="95000"/>
                <a:lumOff val="0"/>
              </a:sysClr>
            </a:solidFill>
            <a:miter lim="800000"/>
            <a:headEnd/>
            <a:tailEnd/>
          </a:ln>
          <a:effectLst>
            <a:outerShdw dist="28398" dir="3806097" algn="ctr" rotWithShape="0">
              <a:srgbClr val="4472C4">
                <a:lumMod val="50000"/>
                <a:lumOff val="0"/>
                <a:alpha val="50000"/>
              </a:srgbClr>
            </a:outerShdw>
          </a:effectLst>
        </p:spPr>
        <p:txBody>
          <a:bodyPr rot="0" vert="horz" wrap="square" lIns="89106" tIns="44553" rIns="89106" bIns="44553" anchor="t" anchorCtr="0" upright="1">
            <a:spAutoFit/>
          </a:bodyPr>
          <a:lstStyle/>
          <a:p>
            <a:pPr algn="ctr">
              <a:lnSpc>
                <a:spcPct val="107000"/>
              </a:lnSpc>
              <a:spcAft>
                <a:spcPts val="974"/>
              </a:spcAft>
              <a:defRPr/>
            </a:pPr>
            <a:r>
              <a:rPr lang="fr-FR" sz="3508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Arial" charset="0"/>
              </a:rPr>
              <a:t>SYSTÈME INTEGRE DE GESTION ET SUIVI DES DECHETS INDUSTRIELS DANGEREUX (SIGSDID)</a:t>
            </a:r>
            <a:endParaRPr lang="fr-FR" sz="780" kern="0" dirty="0">
              <a:solidFill>
                <a:sysClr val="windowText" lastClr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Connecteur droit 2"/>
          <p:cNvCxnSpPr>
            <a:cxnSpLocks/>
          </p:cNvCxnSpPr>
          <p:nvPr/>
        </p:nvCxnSpPr>
        <p:spPr>
          <a:xfrm>
            <a:off x="4212233" y="1309139"/>
            <a:ext cx="379712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21F5AF90-AA3F-4667-AFD5-908D8AF4E8BA}"/>
              </a:ext>
            </a:extLst>
          </p:cNvPr>
          <p:cNvSpPr txBox="1"/>
          <p:nvPr/>
        </p:nvSpPr>
        <p:spPr>
          <a:xfrm>
            <a:off x="899865" y="6165304"/>
            <a:ext cx="9793088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339" b="1" dirty="0">
                <a:solidFill>
                  <a:prstClr val="black"/>
                </a:solidFill>
                <a:latin typeface="Arial" charset="0"/>
                <a:cs typeface="Arial" charset="0"/>
              </a:rPr>
              <a:t>Mercredi 15 avril 2026 </a:t>
            </a:r>
          </a:p>
        </p:txBody>
      </p:sp>
      <p:pic>
        <p:nvPicPr>
          <p:cNvPr id="1028" name="Picture 4" descr="Peut être une image de texte">
            <a:extLst>
              <a:ext uri="{FF2B5EF4-FFF2-40B4-BE49-F238E27FC236}">
                <a16:creationId xmlns:a16="http://schemas.microsoft.com/office/drawing/2014/main" id="{1BEB5614-7039-41E9-9F5C-9F48F0E7F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106"/>
            <a:ext cx="3209051" cy="1488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2679534" y="4521334"/>
            <a:ext cx="6766288" cy="461665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I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ATELIER DE PRE-LANCEMENT</a:t>
            </a:r>
            <a:endParaRPr lang="en-US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4"/>
          <a:srcRect l="17923"/>
          <a:stretch/>
        </p:blipFill>
        <p:spPr>
          <a:xfrm>
            <a:off x="9324801" y="309576"/>
            <a:ext cx="2297832" cy="88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356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4">
            <a:extLst>
              <a:ext uri="{FF2B5EF4-FFF2-40B4-BE49-F238E27FC236}">
                <a16:creationId xmlns:a16="http://schemas.microsoft.com/office/drawing/2014/main" id="{E2AC4AFE-661C-3D48-BF4E-8D6B5272975D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1345" y="173036"/>
            <a:ext cx="11095462" cy="879701"/>
          </a:xfrm>
        </p:spPr>
        <p:txBody>
          <a:bodyPr>
            <a:normAutofit/>
          </a:bodyPr>
          <a:lstStyle/>
          <a:p>
            <a:pPr algn="l"/>
            <a:r>
              <a:rPr lang="fr-FR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PLAN DE LA PRESENTATION</a:t>
            </a:r>
            <a:endParaRPr lang="fr-CA" sz="2400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438AC38-69B6-7548-8FD8-0B0AE2F599F9}"/>
              </a:ext>
            </a:extLst>
          </p:cNvPr>
          <p:cNvCxnSpPr>
            <a:cxnSpLocks/>
          </p:cNvCxnSpPr>
          <p:nvPr/>
        </p:nvCxnSpPr>
        <p:spPr>
          <a:xfrm>
            <a:off x="35769" y="1052737"/>
            <a:ext cx="11809311" cy="0"/>
          </a:xfrm>
          <a:prstGeom prst="line">
            <a:avLst/>
          </a:prstGeom>
          <a:ln w="57150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651A9F3A-39D2-40D5-9D76-9FD1E9108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9985" y="1484784"/>
            <a:ext cx="9361040" cy="4824523"/>
          </a:xfrm>
        </p:spPr>
        <p:txBody>
          <a:bodyPr vert="horz" lIns="76799" tIns="38400" rIns="76799" bIns="38400" rtlCol="0"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CONTEXTE ET JUSTIFICATION</a:t>
            </a:r>
            <a:endParaRPr lang="fr-FR" sz="2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PRESENTATION DU SIGSDID</a:t>
            </a: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ACTEURS</a:t>
            </a: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FONCTIONNALITÉS DU SIGSDID</a:t>
            </a: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PARCOURS COMPLET DU e-BSD</a:t>
            </a: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AVANTAGES DU SIGSDID</a:t>
            </a: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lang="fr-FR" sz="2400" b="1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fr-FR" sz="2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0E9F686-3B61-453D-9429-8A54E7D229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42" y="1340768"/>
            <a:ext cx="1677651" cy="518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213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4">
            <a:extLst>
              <a:ext uri="{FF2B5EF4-FFF2-40B4-BE49-F238E27FC236}">
                <a16:creationId xmlns:a16="http://schemas.microsoft.com/office/drawing/2014/main" id="{E2AC4AFE-661C-3D48-BF4E-8D6B5272975D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1345" y="173036"/>
            <a:ext cx="11095462" cy="879701"/>
          </a:xfrm>
        </p:spPr>
        <p:txBody>
          <a:bodyPr>
            <a:normAutofit/>
          </a:bodyPr>
          <a:lstStyle/>
          <a:p>
            <a:pPr algn="l"/>
            <a:r>
              <a:rPr lang="fr-FR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CONTEXTE ET JUSTIFICATION</a:t>
            </a:r>
            <a:endParaRPr lang="fr-CA" sz="2400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438AC38-69B6-7548-8FD8-0B0AE2F599F9}"/>
              </a:ext>
            </a:extLst>
          </p:cNvPr>
          <p:cNvCxnSpPr>
            <a:cxnSpLocks/>
          </p:cNvCxnSpPr>
          <p:nvPr/>
        </p:nvCxnSpPr>
        <p:spPr>
          <a:xfrm>
            <a:off x="35769" y="1052737"/>
            <a:ext cx="11809311" cy="0"/>
          </a:xfrm>
          <a:prstGeom prst="line">
            <a:avLst/>
          </a:prstGeom>
          <a:ln w="57150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F2C521A3-88D5-4FB3-8BD9-D1ADD993A3AD}"/>
              </a:ext>
            </a:extLst>
          </p:cNvPr>
          <p:cNvSpPr txBox="1"/>
          <p:nvPr/>
        </p:nvSpPr>
        <p:spPr>
          <a:xfrm>
            <a:off x="5220345" y="1757753"/>
            <a:ext cx="6336704" cy="45515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fr-F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Côte d'Ivoire connaît une industrialisation croissante, entraînant une augmentation significative des déchets industriels. 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fr-F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 ces déchets ne sont pas gérés efficacement, ils peuvent avoir des conséquences graves sur l'environnement et la santé publique.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CE173F5-7118-4A19-86A8-8645589A33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32"/>
          <a:stretch/>
        </p:blipFill>
        <p:spPr>
          <a:xfrm>
            <a:off x="52483" y="1268763"/>
            <a:ext cx="5023846" cy="541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448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4">
            <a:extLst>
              <a:ext uri="{FF2B5EF4-FFF2-40B4-BE49-F238E27FC236}">
                <a16:creationId xmlns:a16="http://schemas.microsoft.com/office/drawing/2014/main" id="{E2AC4AFE-661C-3D48-BF4E-8D6B5272975D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1345" y="132695"/>
            <a:ext cx="11095462" cy="879701"/>
          </a:xfrm>
        </p:spPr>
        <p:txBody>
          <a:bodyPr>
            <a:normAutofit/>
          </a:bodyPr>
          <a:lstStyle/>
          <a:p>
            <a:pPr algn="l"/>
            <a:r>
              <a:rPr lang="fr-FR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CONTEXTE ET JUSTIFICATION</a:t>
            </a:r>
            <a:endParaRPr lang="fr-CA" sz="2400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438AC38-69B6-7548-8FD8-0B0AE2F599F9}"/>
              </a:ext>
            </a:extLst>
          </p:cNvPr>
          <p:cNvCxnSpPr>
            <a:cxnSpLocks/>
          </p:cNvCxnSpPr>
          <p:nvPr/>
        </p:nvCxnSpPr>
        <p:spPr>
          <a:xfrm>
            <a:off x="35769" y="1052737"/>
            <a:ext cx="11809311" cy="0"/>
          </a:xfrm>
          <a:prstGeom prst="line">
            <a:avLst/>
          </a:prstGeom>
          <a:ln w="57150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F2C521A3-88D5-4FB3-8BD9-D1ADD993A3AD}"/>
              </a:ext>
            </a:extLst>
          </p:cNvPr>
          <p:cNvSpPr txBox="1"/>
          <p:nvPr/>
        </p:nvSpPr>
        <p:spPr>
          <a:xfrm>
            <a:off x="5148337" y="1583153"/>
            <a:ext cx="6696743" cy="4654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fr-F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 MINETE a engagé une réforme structurante de son dispositif de gestion des déchets.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fr-F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Une plateforme numérique de gestion et de suivi des déchets industriels a été développée.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fr-FR" sz="2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Nous passons donc d’un système classique à un système moderne et structuré.</a:t>
            </a:r>
          </a:p>
        </p:txBody>
      </p:sp>
      <p:pic>
        <p:nvPicPr>
          <p:cNvPr id="1026" name="Picture 2" descr="146 mille Images et Photos de Gestion des déchets Libres de ...">
            <a:extLst>
              <a:ext uri="{FF2B5EF4-FFF2-40B4-BE49-F238E27FC236}">
                <a16:creationId xmlns:a16="http://schemas.microsoft.com/office/drawing/2014/main" id="{8D01D0B5-BFF5-4C20-AE60-51A5254BB7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92"/>
          <a:stretch/>
        </p:blipFill>
        <p:spPr bwMode="auto">
          <a:xfrm>
            <a:off x="107777" y="1395691"/>
            <a:ext cx="4896544" cy="5057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3821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4">
            <a:extLst>
              <a:ext uri="{FF2B5EF4-FFF2-40B4-BE49-F238E27FC236}">
                <a16:creationId xmlns:a16="http://schemas.microsoft.com/office/drawing/2014/main" id="{E2AC4AFE-661C-3D48-BF4E-8D6B5272975D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1345" y="173036"/>
            <a:ext cx="11095462" cy="879701"/>
          </a:xfrm>
        </p:spPr>
        <p:txBody>
          <a:bodyPr>
            <a:normAutofit/>
          </a:bodyPr>
          <a:lstStyle/>
          <a:p>
            <a:pPr algn="l"/>
            <a:r>
              <a:rPr lang="fr-FR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PRÉSENTATION DU SIGSDID</a:t>
            </a:r>
            <a:endParaRPr lang="fr-CA" sz="2400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438AC38-69B6-7548-8FD8-0B0AE2F599F9}"/>
              </a:ext>
            </a:extLst>
          </p:cNvPr>
          <p:cNvCxnSpPr>
            <a:cxnSpLocks/>
          </p:cNvCxnSpPr>
          <p:nvPr/>
        </p:nvCxnSpPr>
        <p:spPr>
          <a:xfrm>
            <a:off x="35769" y="1052737"/>
            <a:ext cx="11809311" cy="0"/>
          </a:xfrm>
          <a:prstGeom prst="line">
            <a:avLst/>
          </a:prstGeom>
          <a:ln w="57150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F955F1D3-D900-FB22-F6BA-8691CB6357B4}"/>
              </a:ext>
            </a:extLst>
          </p:cNvPr>
          <p:cNvSpPr txBox="1"/>
          <p:nvPr/>
        </p:nvSpPr>
        <p:spPr>
          <a:xfrm>
            <a:off x="77002" y="1079876"/>
            <a:ext cx="45672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SIGSDID</a:t>
            </a:r>
            <a:r>
              <a:rPr lang="fr-F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Système Intégré de Gestion et de Suivi des Déchets Industriels Dangereux.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45" y="2307343"/>
            <a:ext cx="4380928" cy="451948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6AE198C-0AC2-44AC-9DB6-94A1B84BB3AD}"/>
              </a:ext>
            </a:extLst>
          </p:cNvPr>
          <p:cNvSpPr txBox="1"/>
          <p:nvPr/>
        </p:nvSpPr>
        <p:spPr>
          <a:xfrm>
            <a:off x="4644280" y="1124744"/>
            <a:ext cx="7236569" cy="555697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OBJECTIF DU SISGSDID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"/>
              <a:tabLst>
                <a:tab pos="914400" algn="l"/>
              </a:tabLst>
            </a:pPr>
            <a:r>
              <a:rPr lang="fr-FR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Tracer les déchets industriels à partir du processus de  production jusqu’à leur traitement.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"/>
              <a:tabLst>
                <a:tab pos="914400" algn="l"/>
              </a:tabLst>
            </a:pPr>
            <a:r>
              <a:rPr lang="fr-FR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Réguler le secteur en centralisant les informations sur les opérations des acteurs privés et publics.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"/>
              <a:tabLst>
                <a:tab pos="914400" algn="l"/>
              </a:tabLst>
            </a:pPr>
            <a:r>
              <a:rPr lang="fr-FR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Digitaliser le processus de demande d’agrément, de déclaration des déchets industriels, de collecte, de transport et de traitement notamment à travers la digitalisation du Bordereau de Suivi des Déchets (BSD).</a:t>
            </a:r>
          </a:p>
        </p:txBody>
      </p:sp>
    </p:spTree>
    <p:extLst>
      <p:ext uri="{BB962C8B-B14F-4D97-AF65-F5344CB8AC3E}">
        <p14:creationId xmlns:p14="http://schemas.microsoft.com/office/powerpoint/2010/main" val="1405667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4">
            <a:extLst>
              <a:ext uri="{FF2B5EF4-FFF2-40B4-BE49-F238E27FC236}">
                <a16:creationId xmlns:a16="http://schemas.microsoft.com/office/drawing/2014/main" id="{E2AC4AFE-661C-3D48-BF4E-8D6B5272975D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1345" y="173036"/>
            <a:ext cx="11095462" cy="879701"/>
          </a:xfrm>
        </p:spPr>
        <p:txBody>
          <a:bodyPr>
            <a:normAutofit/>
          </a:bodyPr>
          <a:lstStyle/>
          <a:p>
            <a:pPr algn="l"/>
            <a:r>
              <a:rPr lang="fr-FR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PRÉSENTATION DU SIGSDID</a:t>
            </a:r>
            <a:endParaRPr lang="fr-CA" sz="2400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438AC38-69B6-7548-8FD8-0B0AE2F599F9}"/>
              </a:ext>
            </a:extLst>
          </p:cNvPr>
          <p:cNvCxnSpPr>
            <a:cxnSpLocks/>
          </p:cNvCxnSpPr>
          <p:nvPr/>
        </p:nvCxnSpPr>
        <p:spPr>
          <a:xfrm>
            <a:off x="35769" y="1052737"/>
            <a:ext cx="11809311" cy="0"/>
          </a:xfrm>
          <a:prstGeom prst="line">
            <a:avLst/>
          </a:prstGeom>
          <a:ln w="57150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45" y="1772824"/>
            <a:ext cx="3732856" cy="424846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6AE198C-0AC2-44AC-9DB6-94A1B84BB3AD}"/>
              </a:ext>
            </a:extLst>
          </p:cNvPr>
          <p:cNvSpPr txBox="1"/>
          <p:nvPr/>
        </p:nvSpPr>
        <p:spPr>
          <a:xfrm>
            <a:off x="4062754" y="1635029"/>
            <a:ext cx="7818096" cy="48183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OBJECTIF DU SISGSDID</a:t>
            </a:r>
          </a:p>
          <a:p>
            <a:pPr marL="285750" indent="-285750" algn="just">
              <a:buFont typeface="Wingdings" panose="05000000000000000000" pitchFamily="2" charset="2"/>
              <a:buChar char=""/>
              <a:tabLst>
                <a:tab pos="720000" algn="l"/>
                <a:tab pos="914400" algn="l"/>
              </a:tabLst>
            </a:pPr>
            <a:r>
              <a:rPr lang="fr-FR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Créer une plateforme collaborative où les acteurs publics et privés peuvent interagir de manière fluide et sécurisée.</a:t>
            </a:r>
          </a:p>
          <a:p>
            <a:pPr marL="285750" indent="-285750" algn="just">
              <a:buFont typeface="Wingdings" panose="05000000000000000000" pitchFamily="2" charset="2"/>
              <a:buChar char=""/>
              <a:tabLst>
                <a:tab pos="720000" algn="l"/>
                <a:tab pos="914400" algn="l"/>
              </a:tabLst>
            </a:pPr>
            <a:endParaRPr lang="fr-FR" sz="2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"/>
              <a:tabLst>
                <a:tab pos="720000" algn="l"/>
                <a:tab pos="914400" algn="l"/>
              </a:tabLst>
            </a:pPr>
            <a:r>
              <a:rPr lang="fr-FR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Doter l’Etat d’historiques sur la gestion des déchets.</a:t>
            </a:r>
          </a:p>
          <a:p>
            <a:pPr marL="285750" indent="-285750" algn="just">
              <a:buFont typeface="Wingdings" panose="05000000000000000000" pitchFamily="2" charset="2"/>
              <a:buChar char=""/>
              <a:tabLst>
                <a:tab pos="720000" algn="l"/>
                <a:tab pos="914400" algn="l"/>
              </a:tabLst>
            </a:pPr>
            <a:endParaRPr lang="fr-FR" sz="2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"/>
              <a:tabLst>
                <a:tab pos="720000" algn="l"/>
                <a:tab pos="914400" algn="l"/>
              </a:tabLst>
            </a:pPr>
            <a:r>
              <a:rPr lang="fr-FR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Fournir les statistiques fiables.</a:t>
            </a:r>
          </a:p>
          <a:p>
            <a:pPr marL="285750" indent="-285750" algn="just">
              <a:buFont typeface="Wingdings" panose="05000000000000000000" pitchFamily="2" charset="2"/>
              <a:buChar char=""/>
              <a:tabLst>
                <a:tab pos="720000" algn="l"/>
                <a:tab pos="914400" algn="l"/>
              </a:tabLst>
            </a:pPr>
            <a:endParaRPr lang="fr-FR" sz="2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"/>
              <a:tabLst>
                <a:tab pos="720000" algn="l"/>
                <a:tab pos="914400" algn="l"/>
              </a:tabLst>
            </a:pPr>
            <a:r>
              <a:rPr lang="fr-FR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Améliorer les recettes de l’Etat à travers une meilleure collecte des taxes à percevoir.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"/>
              <a:tabLst>
                <a:tab pos="914400" algn="l"/>
              </a:tabLst>
            </a:pPr>
            <a:endParaRPr lang="fr-FR" sz="2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78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4">
            <a:extLst>
              <a:ext uri="{FF2B5EF4-FFF2-40B4-BE49-F238E27FC236}">
                <a16:creationId xmlns:a16="http://schemas.microsoft.com/office/drawing/2014/main" id="{E2AC4AFE-661C-3D48-BF4E-8D6B5272975D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1345" y="173036"/>
            <a:ext cx="11095462" cy="879701"/>
          </a:xfrm>
        </p:spPr>
        <p:txBody>
          <a:bodyPr>
            <a:normAutofit/>
          </a:bodyPr>
          <a:lstStyle/>
          <a:p>
            <a:pPr algn="l"/>
            <a:r>
              <a:rPr lang="fr-FR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ACTEURS</a:t>
            </a:r>
            <a:endParaRPr lang="fr-CA" sz="2400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438AC38-69B6-7548-8FD8-0B0AE2F599F9}"/>
              </a:ext>
            </a:extLst>
          </p:cNvPr>
          <p:cNvCxnSpPr>
            <a:cxnSpLocks/>
          </p:cNvCxnSpPr>
          <p:nvPr/>
        </p:nvCxnSpPr>
        <p:spPr>
          <a:xfrm>
            <a:off x="35769" y="1052737"/>
            <a:ext cx="11809311" cy="0"/>
          </a:xfrm>
          <a:prstGeom prst="line">
            <a:avLst/>
          </a:prstGeom>
          <a:ln w="57150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https://www.carmausinederecuperation.fr/wp-content/uploads/2018/11/ADR.jpg">
            <a:extLst>
              <a:ext uri="{FF2B5EF4-FFF2-40B4-BE49-F238E27FC236}">
                <a16:creationId xmlns:a16="http://schemas.microsoft.com/office/drawing/2014/main" id="{419155D4-1012-4EDC-B841-F29C7C9E0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402" y="1314052"/>
            <a:ext cx="5703392" cy="305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D79CCAC-43C9-48E6-BD62-DCFBA313B2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5" y="1244334"/>
            <a:ext cx="5317032" cy="312076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448E3A9-E1A6-45AD-9FCE-A79185CF6A3D}"/>
              </a:ext>
            </a:extLst>
          </p:cNvPr>
          <p:cNvSpPr txBox="1"/>
          <p:nvPr/>
        </p:nvSpPr>
        <p:spPr>
          <a:xfrm>
            <a:off x="5940426" y="4509120"/>
            <a:ext cx="5749080" cy="11849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Transporteurs des déchets industriels</a:t>
            </a:r>
          </a:p>
          <a:p>
            <a:pPr lvl="1" algn="ctr"/>
            <a:r>
              <a:rPr lang="fr-FR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Opérateurs intervenant dans la collecte et le transport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6A309EB-DFF2-4CBC-87CE-26F80F940767}"/>
              </a:ext>
            </a:extLst>
          </p:cNvPr>
          <p:cNvSpPr txBox="1"/>
          <p:nvPr/>
        </p:nvSpPr>
        <p:spPr>
          <a:xfrm>
            <a:off x="35769" y="4509120"/>
            <a:ext cx="5472608" cy="2277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Producteurs des déchets industriels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fr-FR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Mines ;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fr-FR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Secteurs pétroliers ;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fr-FR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BTP;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fr-FR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Transports aérien, terrestre ;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fr-FR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Etc.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1175363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4">
            <a:extLst>
              <a:ext uri="{FF2B5EF4-FFF2-40B4-BE49-F238E27FC236}">
                <a16:creationId xmlns:a16="http://schemas.microsoft.com/office/drawing/2014/main" id="{E2AC4AFE-661C-3D48-BF4E-8D6B5272975D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1345" y="173036"/>
            <a:ext cx="11095462" cy="879701"/>
          </a:xfrm>
        </p:spPr>
        <p:txBody>
          <a:bodyPr>
            <a:normAutofit/>
          </a:bodyPr>
          <a:lstStyle/>
          <a:p>
            <a:pPr algn="l"/>
            <a:r>
              <a:rPr lang="fr-FR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ACTEURS</a:t>
            </a:r>
            <a:endParaRPr lang="fr-CA" sz="2400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438AC38-69B6-7548-8FD8-0B0AE2F599F9}"/>
              </a:ext>
            </a:extLst>
          </p:cNvPr>
          <p:cNvCxnSpPr>
            <a:cxnSpLocks/>
          </p:cNvCxnSpPr>
          <p:nvPr/>
        </p:nvCxnSpPr>
        <p:spPr>
          <a:xfrm>
            <a:off x="35769" y="1052737"/>
            <a:ext cx="11809311" cy="0"/>
          </a:xfrm>
          <a:prstGeom prst="line">
            <a:avLst/>
          </a:prstGeom>
          <a:ln w="57150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E448E3A9-E1A6-45AD-9FCE-A79185CF6A3D}"/>
              </a:ext>
            </a:extLst>
          </p:cNvPr>
          <p:cNvSpPr txBox="1"/>
          <p:nvPr/>
        </p:nvSpPr>
        <p:spPr>
          <a:xfrm>
            <a:off x="5940426" y="4509120"/>
            <a:ext cx="5749080" cy="19236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Autorité publique</a:t>
            </a:r>
          </a:p>
          <a:p>
            <a:pPr algn="ctr"/>
            <a:r>
              <a:rPr lang="fr-FR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Responsable de la supervision générale du système, de la régulation, et du contrôle des activités liées aux déchets dangereux industriels sur la plateforme </a:t>
            </a:r>
            <a:endParaRPr lang="fr-FR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6A309EB-DFF2-4CBC-87CE-26F80F940767}"/>
              </a:ext>
            </a:extLst>
          </p:cNvPr>
          <p:cNvSpPr txBox="1"/>
          <p:nvPr/>
        </p:nvSpPr>
        <p:spPr>
          <a:xfrm>
            <a:off x="35768" y="4509120"/>
            <a:ext cx="5749079" cy="11849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Transporteurs des déchets industriels</a:t>
            </a:r>
          </a:p>
          <a:p>
            <a:pPr lvl="1" algn="ctr"/>
            <a:r>
              <a:rPr lang="fr-FR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Opérateurs intervenant dans le traitement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6413608-8FDB-4ABD-8525-EF1B745F5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9" y="1289752"/>
            <a:ext cx="5568572" cy="3075338"/>
          </a:xfrm>
          <a:prstGeom prst="rect">
            <a:avLst/>
          </a:prstGeom>
        </p:spPr>
      </p:pic>
      <p:pic>
        <p:nvPicPr>
          <p:cNvPr id="2050" name="Picture 2" descr="La supervision (monitoring) informatique, quèsaco ?">
            <a:extLst>
              <a:ext uri="{FF2B5EF4-FFF2-40B4-BE49-F238E27FC236}">
                <a16:creationId xmlns:a16="http://schemas.microsoft.com/office/drawing/2014/main" id="{74A546D4-4943-4D74-8D8C-77DBAC467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920" y="1289751"/>
            <a:ext cx="6085160" cy="307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4088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4">
            <a:extLst>
              <a:ext uri="{FF2B5EF4-FFF2-40B4-BE49-F238E27FC236}">
                <a16:creationId xmlns:a16="http://schemas.microsoft.com/office/drawing/2014/main" id="{E2AC4AFE-661C-3D48-BF4E-8D6B5272975D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1345" y="173036"/>
            <a:ext cx="11095462" cy="879701"/>
          </a:xfrm>
        </p:spPr>
        <p:txBody>
          <a:bodyPr>
            <a:normAutofit/>
          </a:bodyPr>
          <a:lstStyle/>
          <a:p>
            <a:pPr algn="l"/>
            <a:r>
              <a:rPr lang="fr-FR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FONCTIONNALITÉS DU SIGSDID</a:t>
            </a:r>
            <a:endParaRPr lang="fr-CA" sz="2400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438AC38-69B6-7548-8FD8-0B0AE2F599F9}"/>
              </a:ext>
            </a:extLst>
          </p:cNvPr>
          <p:cNvCxnSpPr>
            <a:cxnSpLocks/>
          </p:cNvCxnSpPr>
          <p:nvPr/>
        </p:nvCxnSpPr>
        <p:spPr>
          <a:xfrm>
            <a:off x="35769" y="1052737"/>
            <a:ext cx="11809311" cy="0"/>
          </a:xfrm>
          <a:prstGeom prst="line">
            <a:avLst/>
          </a:prstGeom>
          <a:ln w="57150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952926E9-7080-4E96-81EA-B640147FD53D}"/>
              </a:ext>
            </a:extLst>
          </p:cNvPr>
          <p:cNvSpPr txBox="1"/>
          <p:nvPr/>
        </p:nvSpPr>
        <p:spPr>
          <a:xfrm>
            <a:off x="2268017" y="1244925"/>
            <a:ext cx="7056784" cy="577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FONCTIONALITES PRINCIPALES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C1D1C42-B37E-43C0-AE56-61F6F9E47E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6"/>
          <a:stretch/>
        </p:blipFill>
        <p:spPr>
          <a:xfrm>
            <a:off x="119337" y="1988840"/>
            <a:ext cx="5092254" cy="4793456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C3DFC6E-3C83-49E4-ADA6-14329FCBD814}"/>
              </a:ext>
            </a:extLst>
          </p:cNvPr>
          <p:cNvSpPr txBox="1"/>
          <p:nvPr/>
        </p:nvSpPr>
        <p:spPr>
          <a:xfrm>
            <a:off x="5211591" y="1985074"/>
            <a:ext cx="6549922" cy="4606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Tableau de bord </a:t>
            </a:r>
            <a:r>
              <a:rPr lang="fr-FR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vue synthétique en temps réel.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e-BSD</a:t>
            </a:r>
            <a:r>
              <a:rPr lang="fr-FR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: gestion et validation des e-BSD.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Tracking GPS </a:t>
            </a:r>
            <a:r>
              <a:rPr lang="fr-FR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suivi des transports en direct.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Agréments</a:t>
            </a:r>
            <a:r>
              <a:rPr lang="fr-FR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: demandes et validations en ligne.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Paiements &amp; factures </a:t>
            </a:r>
            <a:r>
              <a:rPr lang="fr-FR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automatisés et archivés.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Rapports &amp; statistiques </a:t>
            </a:r>
            <a:r>
              <a:rPr lang="fr-FR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données fiables pour la décision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147126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4">
            <a:extLst>
              <a:ext uri="{FF2B5EF4-FFF2-40B4-BE49-F238E27FC236}">
                <a16:creationId xmlns:a16="http://schemas.microsoft.com/office/drawing/2014/main" id="{E2AC4AFE-661C-3D48-BF4E-8D6B5272975D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1345" y="173036"/>
            <a:ext cx="11095462" cy="879701"/>
          </a:xfrm>
        </p:spPr>
        <p:txBody>
          <a:bodyPr>
            <a:normAutofit/>
          </a:bodyPr>
          <a:lstStyle/>
          <a:p>
            <a:pPr algn="l"/>
            <a:r>
              <a:rPr lang="fr-FR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FONCTIONNALITÉS DU SIGSDID</a:t>
            </a:r>
            <a:endParaRPr lang="fr-CA" sz="2400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438AC38-69B6-7548-8FD8-0B0AE2F599F9}"/>
              </a:ext>
            </a:extLst>
          </p:cNvPr>
          <p:cNvCxnSpPr>
            <a:cxnSpLocks/>
          </p:cNvCxnSpPr>
          <p:nvPr/>
        </p:nvCxnSpPr>
        <p:spPr>
          <a:xfrm>
            <a:off x="35769" y="1052737"/>
            <a:ext cx="11809311" cy="0"/>
          </a:xfrm>
          <a:prstGeom prst="line">
            <a:avLst/>
          </a:prstGeom>
          <a:ln w="57150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952926E9-7080-4E96-81EA-B640147FD53D}"/>
              </a:ext>
            </a:extLst>
          </p:cNvPr>
          <p:cNvSpPr txBox="1"/>
          <p:nvPr/>
        </p:nvSpPr>
        <p:spPr>
          <a:xfrm>
            <a:off x="683841" y="1244925"/>
            <a:ext cx="10585176" cy="4821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RÔLE DU PRODUCTEUR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3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S’inscrire et créer son compte producteur ;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3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Déclarer les types et quantités de déchets à enlever ;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3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Confier la collecte, le transport et le traitement des déchets industriels dangereux exclusivement aux opérateurs agréés ;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3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Générer en ligne un bordereau électronique de suivi des déchets (e-BSD) ;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3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Payer les taxes liées à la production des déchets ;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3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Suivre en temps réel la collecte et le transport des déchets ;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3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Obtenir la documentation et les certificats nécessaires en ligne.</a:t>
            </a:r>
          </a:p>
        </p:txBody>
      </p:sp>
    </p:spTree>
    <p:extLst>
      <p:ext uri="{BB962C8B-B14F-4D97-AF65-F5344CB8AC3E}">
        <p14:creationId xmlns:p14="http://schemas.microsoft.com/office/powerpoint/2010/main" val="1656976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4">
            <a:extLst>
              <a:ext uri="{FF2B5EF4-FFF2-40B4-BE49-F238E27FC236}">
                <a16:creationId xmlns:a16="http://schemas.microsoft.com/office/drawing/2014/main" id="{E2AC4AFE-661C-3D48-BF4E-8D6B5272975D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1345" y="173036"/>
            <a:ext cx="11095462" cy="879701"/>
          </a:xfrm>
        </p:spPr>
        <p:txBody>
          <a:bodyPr>
            <a:normAutofit/>
          </a:bodyPr>
          <a:lstStyle/>
          <a:p>
            <a:pPr algn="l"/>
            <a:r>
              <a:rPr lang="fr-FR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FONCTIONNALITÉS DU SIGSDID</a:t>
            </a:r>
            <a:endParaRPr lang="fr-CA" sz="2400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438AC38-69B6-7548-8FD8-0B0AE2F599F9}"/>
              </a:ext>
            </a:extLst>
          </p:cNvPr>
          <p:cNvCxnSpPr>
            <a:cxnSpLocks/>
          </p:cNvCxnSpPr>
          <p:nvPr/>
        </p:nvCxnSpPr>
        <p:spPr>
          <a:xfrm>
            <a:off x="35769" y="1052737"/>
            <a:ext cx="11809311" cy="0"/>
          </a:xfrm>
          <a:prstGeom prst="line">
            <a:avLst/>
          </a:prstGeom>
          <a:ln w="57150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952926E9-7080-4E96-81EA-B640147FD53D}"/>
              </a:ext>
            </a:extLst>
          </p:cNvPr>
          <p:cNvSpPr txBox="1"/>
          <p:nvPr/>
        </p:nvSpPr>
        <p:spPr>
          <a:xfrm>
            <a:off x="191346" y="1244925"/>
            <a:ext cx="11509720" cy="37596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RÔLE DU TRANSPORTEUR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3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S’inscrire et créer son compte transporteur ;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3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Faire les demandes d'agrément pour être reconnus comme transporteurs agréés ;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3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Accepter la prise en charge du déchet chez le producteur  ;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3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Suivre en temps réel les itinéraires et statuts de livraison des déchets ;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3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Gérer la facturation et les paiements liés au service de transport ;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3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Fournir un rapport sur le traitement des déchets.</a:t>
            </a:r>
          </a:p>
        </p:txBody>
      </p:sp>
    </p:spTree>
    <p:extLst>
      <p:ext uri="{BB962C8B-B14F-4D97-AF65-F5344CB8AC3E}">
        <p14:creationId xmlns:p14="http://schemas.microsoft.com/office/powerpoint/2010/main" val="3854854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4">
            <a:extLst>
              <a:ext uri="{FF2B5EF4-FFF2-40B4-BE49-F238E27FC236}">
                <a16:creationId xmlns:a16="http://schemas.microsoft.com/office/drawing/2014/main" id="{E2AC4AFE-661C-3D48-BF4E-8D6B5272975D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1345" y="173036"/>
            <a:ext cx="11095462" cy="879701"/>
          </a:xfrm>
        </p:spPr>
        <p:txBody>
          <a:bodyPr>
            <a:normAutofit/>
          </a:bodyPr>
          <a:lstStyle/>
          <a:p>
            <a:pPr algn="l"/>
            <a:r>
              <a:rPr lang="fr-FR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FONCTIONNALITÉS DU SIGSDID</a:t>
            </a:r>
            <a:endParaRPr lang="fr-CA" sz="2400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438AC38-69B6-7548-8FD8-0B0AE2F599F9}"/>
              </a:ext>
            </a:extLst>
          </p:cNvPr>
          <p:cNvCxnSpPr>
            <a:cxnSpLocks/>
          </p:cNvCxnSpPr>
          <p:nvPr/>
        </p:nvCxnSpPr>
        <p:spPr>
          <a:xfrm>
            <a:off x="35769" y="1052737"/>
            <a:ext cx="11809311" cy="0"/>
          </a:xfrm>
          <a:prstGeom prst="line">
            <a:avLst/>
          </a:prstGeom>
          <a:ln w="57150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952926E9-7080-4E96-81EA-B640147FD53D}"/>
              </a:ext>
            </a:extLst>
          </p:cNvPr>
          <p:cNvSpPr txBox="1"/>
          <p:nvPr/>
        </p:nvSpPr>
        <p:spPr>
          <a:xfrm>
            <a:off x="191346" y="1244925"/>
            <a:ext cx="11509720" cy="37596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RÔLE DU TRAITEURS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3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S’inscrire et créer son compte traiteur ;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3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Faire les demandes d'agrément pour être reconnus comme traiteurs agréés ;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3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Recevoir et traiter les déchets selon les normes environnementales ; 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3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Produire les certificats de destruction des déchets ; 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3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Payer ses redevances et taxes ; 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3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Fournir un rapport sur le traitement des déchets. </a:t>
            </a:r>
          </a:p>
        </p:txBody>
      </p:sp>
    </p:spTree>
    <p:extLst>
      <p:ext uri="{BB962C8B-B14F-4D97-AF65-F5344CB8AC3E}">
        <p14:creationId xmlns:p14="http://schemas.microsoft.com/office/powerpoint/2010/main" val="37187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4">
            <a:extLst>
              <a:ext uri="{FF2B5EF4-FFF2-40B4-BE49-F238E27FC236}">
                <a16:creationId xmlns:a16="http://schemas.microsoft.com/office/drawing/2014/main" id="{E2AC4AFE-661C-3D48-BF4E-8D6B5272975D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1345" y="173036"/>
            <a:ext cx="11095462" cy="879701"/>
          </a:xfrm>
        </p:spPr>
        <p:txBody>
          <a:bodyPr>
            <a:normAutofit/>
          </a:bodyPr>
          <a:lstStyle/>
          <a:p>
            <a:pPr algn="l"/>
            <a:r>
              <a:rPr lang="fr-FR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FONCTIONNALITÉS DU SIGSDID</a:t>
            </a:r>
            <a:endParaRPr lang="fr-CA" sz="2400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438AC38-69B6-7548-8FD8-0B0AE2F599F9}"/>
              </a:ext>
            </a:extLst>
          </p:cNvPr>
          <p:cNvCxnSpPr>
            <a:cxnSpLocks/>
          </p:cNvCxnSpPr>
          <p:nvPr/>
        </p:nvCxnSpPr>
        <p:spPr>
          <a:xfrm>
            <a:off x="35769" y="1052737"/>
            <a:ext cx="11809311" cy="0"/>
          </a:xfrm>
          <a:prstGeom prst="line">
            <a:avLst/>
          </a:prstGeom>
          <a:ln w="57150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952926E9-7080-4E96-81EA-B640147FD53D}"/>
              </a:ext>
            </a:extLst>
          </p:cNvPr>
          <p:cNvSpPr txBox="1"/>
          <p:nvPr/>
        </p:nvSpPr>
        <p:spPr>
          <a:xfrm>
            <a:off x="191346" y="1124744"/>
            <a:ext cx="11509720" cy="58833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RÔLE DE L’AUTORITE PUBLIQUE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3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</a:t>
            </a:r>
            <a:r>
              <a:rPr lang="fr-FR" sz="23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s’agit</a:t>
            </a:r>
            <a:r>
              <a:rPr lang="en-US" sz="23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du Cabinet MINETE, DGE, DDISC, CIAPOL et le CNA </a:t>
            </a:r>
            <a:r>
              <a:rPr lang="fr-FR" sz="23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3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Assurer une vue globale en temps réel des déchets déclarés et garantir le suivi en temps réel des déchets ;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3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Gérer en ligne les demandes d’agrément ; 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3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Superviser la conformité réglementaire ; 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3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Centraliser les données pour produire des statistiques fiables et alimenter les rapports nationaux et internationaux ; 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3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Suivre les redevances et taxes liées aux activités de gestion des déchets, et garantir leur traçabilité ;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3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Exploiter les données afin d’orienter les investissements publics/privés.</a:t>
            </a:r>
          </a:p>
        </p:txBody>
      </p:sp>
    </p:spTree>
    <p:extLst>
      <p:ext uri="{BB962C8B-B14F-4D97-AF65-F5344CB8AC3E}">
        <p14:creationId xmlns:p14="http://schemas.microsoft.com/office/powerpoint/2010/main" val="3537969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4">
            <a:extLst>
              <a:ext uri="{FF2B5EF4-FFF2-40B4-BE49-F238E27FC236}">
                <a16:creationId xmlns:a16="http://schemas.microsoft.com/office/drawing/2014/main" id="{E2AC4AFE-661C-3D48-BF4E-8D6B5272975D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1345" y="173036"/>
            <a:ext cx="11095462" cy="879701"/>
          </a:xfrm>
        </p:spPr>
        <p:txBody>
          <a:bodyPr>
            <a:normAutofit/>
          </a:bodyPr>
          <a:lstStyle/>
          <a:p>
            <a:pPr algn="l"/>
            <a:r>
              <a:rPr lang="fr-FR" sz="28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FONCTIONNALITÉS DU SIGSDID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438AC38-69B6-7548-8FD8-0B0AE2F599F9}"/>
              </a:ext>
            </a:extLst>
          </p:cNvPr>
          <p:cNvCxnSpPr>
            <a:cxnSpLocks/>
          </p:cNvCxnSpPr>
          <p:nvPr/>
        </p:nvCxnSpPr>
        <p:spPr>
          <a:xfrm>
            <a:off x="35769" y="1052737"/>
            <a:ext cx="11809311" cy="0"/>
          </a:xfrm>
          <a:prstGeom prst="line">
            <a:avLst/>
          </a:prstGeom>
          <a:ln w="57150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F955F1D3-D900-FB22-F6BA-8691CB6357B4}"/>
              </a:ext>
            </a:extLst>
          </p:cNvPr>
          <p:cNvSpPr txBox="1"/>
          <p:nvPr/>
        </p:nvSpPr>
        <p:spPr>
          <a:xfrm>
            <a:off x="191345" y="1340768"/>
            <a:ext cx="11437712" cy="538609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RÔLE DE L’AUTORITE PUBLIQUE</a:t>
            </a:r>
          </a:p>
          <a:p>
            <a:pPr algn="just"/>
            <a:r>
              <a:rPr lang="fr-FR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SUPER ADMINISTRATEUR : Cabinet MINETE, DGE et DDISC</a:t>
            </a:r>
            <a:endParaRPr lang="fr-FR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fr-FR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Supervise l’ensemble des activités ;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fr-FR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Regard global sur tout le système ;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fr-FR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accès illimité à toutes les fonctionnalités et données ;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fr-FR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Création les comptes autorités publiques.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endParaRPr lang="fr-FR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fr-FR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CNA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fr-FR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Étude des demandes d’agrément ; 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fr-FR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Validation ou rejet des demandes d’agrément.</a:t>
            </a:r>
          </a:p>
          <a:p>
            <a:pPr algn="just"/>
            <a:endParaRPr lang="fr-FR" sz="2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fr-FR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CIAPOL</a:t>
            </a:r>
            <a:endParaRPr lang="fr-FR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fr-FR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Assigne les inspecteurs pour contrôler les activités des opérateurs privés;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fr-FR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Validation ou rejet des e-BSD en fonction de la conformité ou non-conformité observée.</a:t>
            </a:r>
          </a:p>
        </p:txBody>
      </p:sp>
    </p:spTree>
    <p:extLst>
      <p:ext uri="{BB962C8B-B14F-4D97-AF65-F5344CB8AC3E}">
        <p14:creationId xmlns:p14="http://schemas.microsoft.com/office/powerpoint/2010/main" val="10574891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4">
            <a:extLst>
              <a:ext uri="{FF2B5EF4-FFF2-40B4-BE49-F238E27FC236}">
                <a16:creationId xmlns:a16="http://schemas.microsoft.com/office/drawing/2014/main" id="{E2AC4AFE-661C-3D48-BF4E-8D6B5272975D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1345" y="173036"/>
            <a:ext cx="11095462" cy="879701"/>
          </a:xfrm>
        </p:spPr>
        <p:txBody>
          <a:bodyPr>
            <a:normAutofit/>
          </a:bodyPr>
          <a:lstStyle/>
          <a:p>
            <a:pPr algn="l"/>
            <a:r>
              <a:rPr lang="fr-FR" sz="28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PARCOURS COMPLET DU e-BSD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438AC38-69B6-7548-8FD8-0B0AE2F599F9}"/>
              </a:ext>
            </a:extLst>
          </p:cNvPr>
          <p:cNvCxnSpPr>
            <a:cxnSpLocks/>
          </p:cNvCxnSpPr>
          <p:nvPr/>
        </p:nvCxnSpPr>
        <p:spPr>
          <a:xfrm>
            <a:off x="35769" y="1052737"/>
            <a:ext cx="11809311" cy="0"/>
          </a:xfrm>
          <a:prstGeom prst="line">
            <a:avLst/>
          </a:prstGeom>
          <a:ln w="57150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99114" y="1748546"/>
            <a:ext cx="1638904" cy="103836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60167" y="1593896"/>
            <a:ext cx="1539963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CI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PRODUCTEUR</a:t>
            </a:r>
            <a:endPara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66831" y="1961826"/>
            <a:ext cx="1554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I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Génère le BSD</a:t>
            </a:r>
          </a:p>
          <a:p>
            <a:r>
              <a:rPr lang="fr-CI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Sélection un transporteur agréé</a:t>
            </a:r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49829" y="1616434"/>
            <a:ext cx="1477434" cy="103033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959281" y="1383732"/>
            <a:ext cx="1428458" cy="75786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886501" y="2647721"/>
            <a:ext cx="1644868" cy="106399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626642" y="1964061"/>
            <a:ext cx="1584176" cy="84330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995525" y="2372821"/>
            <a:ext cx="1692600" cy="105209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734600" y="3926018"/>
            <a:ext cx="2160238" cy="100811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0092407" y="5737334"/>
            <a:ext cx="1764464" cy="100811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227666" y="4945814"/>
            <a:ext cx="1962137" cy="144598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993886" y="5229415"/>
            <a:ext cx="1697076" cy="151216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366739" y="3520636"/>
            <a:ext cx="1738885" cy="160820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2427923" y="1306992"/>
            <a:ext cx="1355405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I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TRAITEUR AGREE</a:t>
            </a:r>
            <a:endPara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2516166" y="1891279"/>
            <a:ext cx="13154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I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Reçoit une demande de traitement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5070407" y="1154703"/>
            <a:ext cx="1264010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I" sz="15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Refuser la demande</a:t>
            </a:r>
            <a:endParaRPr lang="en-US" sz="15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4949893" y="1722895"/>
            <a:ext cx="15468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I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Indiquer le motif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5093219" y="2378858"/>
            <a:ext cx="1438150" cy="55399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I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Accepter la demande</a:t>
            </a:r>
            <a:endParaRPr lang="en-US" sz="15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5133826" y="2946670"/>
            <a:ext cx="15266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I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Payer les 4% de redevance sur le chiffre d’affaire 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9837858" y="2384557"/>
            <a:ext cx="1866789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I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TRANSPORTEUR AGREE</a:t>
            </a:r>
            <a:endPara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7423027" y="1915159"/>
            <a:ext cx="1700130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CI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PRODUCTEUR</a:t>
            </a:r>
            <a:endPara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7511806" y="2275111"/>
            <a:ext cx="1737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I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Sélectionne un transporteur agréé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766165" y="1153695"/>
            <a:ext cx="2078915" cy="66931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9738579" y="1180002"/>
            <a:ext cx="2142271" cy="3231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CI" sz="15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Refuser la demande</a:t>
            </a:r>
            <a:endParaRPr lang="en-US" sz="15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9837858" y="1502357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I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Indiquer le motif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9708543" y="3864229"/>
            <a:ext cx="2234189" cy="3231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CI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Accepter la demande</a:t>
            </a:r>
            <a:endParaRPr lang="en-US" sz="15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9787749" y="4269283"/>
            <a:ext cx="2274220" cy="73866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fr-CI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Payer les 4% de redevance sur le chiffre d’affaire 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10107581" y="5580754"/>
            <a:ext cx="1734116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CI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CIAPOL</a:t>
            </a:r>
            <a:endPara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10070421" y="5978774"/>
            <a:ext cx="18391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I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inspecteur vérifie la conformité du BSD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7633220" y="4776527"/>
            <a:ext cx="1462926" cy="77800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7786518" y="4466565"/>
            <a:ext cx="1188214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I" sz="15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Refuser la demande</a:t>
            </a:r>
            <a:endParaRPr lang="en-US" sz="15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7599976" y="5102654"/>
            <a:ext cx="183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I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Indiquer le motif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7786518" y="6053810"/>
            <a:ext cx="1336639" cy="77800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7829598" y="5687392"/>
            <a:ext cx="1293560" cy="55399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CI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Accepter la demande</a:t>
            </a:r>
            <a:endParaRPr lang="en-US" sz="15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8068092" y="6306679"/>
            <a:ext cx="119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I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Autorise l’enlèvement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5418760" y="4903919"/>
            <a:ext cx="1683715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I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TRANSPORTEUR AGREE</a:t>
            </a:r>
            <a:endPara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5126618" y="5413866"/>
            <a:ext cx="21706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I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Scanne le </a:t>
            </a:r>
            <a:r>
              <a:rPr lang="fr-CI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Qr</a:t>
            </a:r>
            <a:r>
              <a:rPr lang="fr-CI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code et procède à l’enlèvement en présence d’un inspecteur du CIAPOL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3201220" y="5296127"/>
            <a:ext cx="1501505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I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TRACKING via GPS</a:t>
            </a:r>
            <a:endPara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9" name="ZoneTexte 48"/>
          <p:cNvSpPr txBox="1"/>
          <p:nvPr/>
        </p:nvSpPr>
        <p:spPr>
          <a:xfrm>
            <a:off x="3220063" y="5861006"/>
            <a:ext cx="15940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I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 déchet est suivi en temps réel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1366739" y="3533770"/>
            <a:ext cx="1738886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I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TRANSPORTEUR AGREE</a:t>
            </a:r>
            <a:endPara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1" name="ZoneTexte 50"/>
          <p:cNvSpPr txBox="1"/>
          <p:nvPr/>
        </p:nvSpPr>
        <p:spPr>
          <a:xfrm>
            <a:off x="1359753" y="4052029"/>
            <a:ext cx="17952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I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Livraison du déchets en présence d’un inspecteur du CIAPOL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83846" y="5640115"/>
            <a:ext cx="1414889" cy="112481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3" name="ZoneTexte 52"/>
          <p:cNvSpPr txBox="1"/>
          <p:nvPr/>
        </p:nvSpPr>
        <p:spPr>
          <a:xfrm>
            <a:off x="200422" y="5438965"/>
            <a:ext cx="1298313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I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TRAITEUR AGREE</a:t>
            </a:r>
            <a:endPara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4" name="ZoneTexte 53"/>
          <p:cNvSpPr txBox="1"/>
          <p:nvPr/>
        </p:nvSpPr>
        <p:spPr>
          <a:xfrm>
            <a:off x="200422" y="5972876"/>
            <a:ext cx="13430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I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Reçoit et traite le déchet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9955536" y="2941044"/>
            <a:ext cx="1836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I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Reçoit une demande d’enlèvement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7" name="Flèche droite 56"/>
          <p:cNvSpPr/>
          <p:nvPr/>
        </p:nvSpPr>
        <p:spPr>
          <a:xfrm>
            <a:off x="1789316" y="2141597"/>
            <a:ext cx="518917" cy="11406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lèche droite 57"/>
          <p:cNvSpPr/>
          <p:nvPr/>
        </p:nvSpPr>
        <p:spPr>
          <a:xfrm>
            <a:off x="6571358" y="2512652"/>
            <a:ext cx="901822" cy="117291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lèche droite 58"/>
          <p:cNvSpPr/>
          <p:nvPr/>
        </p:nvSpPr>
        <p:spPr>
          <a:xfrm rot="10800000">
            <a:off x="7211789" y="5909708"/>
            <a:ext cx="622721" cy="144101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lèche droite 59"/>
          <p:cNvSpPr/>
          <p:nvPr/>
        </p:nvSpPr>
        <p:spPr>
          <a:xfrm rot="5400000">
            <a:off x="10500923" y="5244711"/>
            <a:ext cx="556381" cy="11570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lèche droite 60"/>
          <p:cNvSpPr/>
          <p:nvPr/>
        </p:nvSpPr>
        <p:spPr>
          <a:xfrm rot="5400000">
            <a:off x="10682884" y="3579003"/>
            <a:ext cx="452184" cy="14401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lèche droite 61"/>
          <p:cNvSpPr/>
          <p:nvPr/>
        </p:nvSpPr>
        <p:spPr>
          <a:xfrm rot="10800000">
            <a:off x="4690962" y="6034475"/>
            <a:ext cx="702260" cy="13082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lèche à angle droit 63"/>
          <p:cNvSpPr/>
          <p:nvPr/>
        </p:nvSpPr>
        <p:spPr>
          <a:xfrm flipH="1">
            <a:off x="2894379" y="5165529"/>
            <a:ext cx="284995" cy="896871"/>
          </a:xfrm>
          <a:prstGeom prst="bent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lèche à angle droit 64"/>
          <p:cNvSpPr/>
          <p:nvPr/>
        </p:nvSpPr>
        <p:spPr>
          <a:xfrm rot="10800000">
            <a:off x="1064064" y="4529155"/>
            <a:ext cx="269113" cy="909810"/>
          </a:xfrm>
          <a:prstGeom prst="bent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lèche à angle droit 71"/>
          <p:cNvSpPr/>
          <p:nvPr/>
        </p:nvSpPr>
        <p:spPr>
          <a:xfrm rot="5400000">
            <a:off x="4349979" y="2092887"/>
            <a:ext cx="590350" cy="618866"/>
          </a:xfrm>
          <a:prstGeom prst="bentUpArrow">
            <a:avLst>
              <a:gd name="adj1" fmla="val 8618"/>
              <a:gd name="adj2" fmla="val 11596"/>
              <a:gd name="adj3" fmla="val 861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lèche à angle droit 72"/>
          <p:cNvSpPr/>
          <p:nvPr/>
        </p:nvSpPr>
        <p:spPr>
          <a:xfrm rot="5400000" flipH="1">
            <a:off x="4311256" y="1481093"/>
            <a:ext cx="677562" cy="618866"/>
          </a:xfrm>
          <a:prstGeom prst="bentUpArrow">
            <a:avLst>
              <a:gd name="adj1" fmla="val 6991"/>
              <a:gd name="adj2" fmla="val 11596"/>
              <a:gd name="adj3" fmla="val 7196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rganigramme : Processus 73"/>
          <p:cNvSpPr/>
          <p:nvPr/>
        </p:nvSpPr>
        <p:spPr>
          <a:xfrm>
            <a:off x="3861422" y="2030672"/>
            <a:ext cx="509180" cy="69265"/>
          </a:xfrm>
          <a:prstGeom prst="flowChartProcess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lèche à angle droit 76"/>
          <p:cNvSpPr/>
          <p:nvPr/>
        </p:nvSpPr>
        <p:spPr>
          <a:xfrm rot="5400000">
            <a:off x="9303756" y="2289743"/>
            <a:ext cx="590350" cy="477855"/>
          </a:xfrm>
          <a:prstGeom prst="bentUpArrow">
            <a:avLst>
              <a:gd name="adj1" fmla="val 12299"/>
              <a:gd name="adj2" fmla="val 11596"/>
              <a:gd name="adj3" fmla="val 175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lèche à angle droit 77"/>
          <p:cNvSpPr/>
          <p:nvPr/>
        </p:nvSpPr>
        <p:spPr>
          <a:xfrm rot="5400000" flipH="1">
            <a:off x="9237537" y="1705446"/>
            <a:ext cx="677562" cy="422862"/>
          </a:xfrm>
          <a:prstGeom prst="bentUpArrow">
            <a:avLst>
              <a:gd name="adj1" fmla="val 13229"/>
              <a:gd name="adj2" fmla="val 11596"/>
              <a:gd name="adj3" fmla="val 1835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rganigramme : Processus 78"/>
          <p:cNvSpPr/>
          <p:nvPr/>
        </p:nvSpPr>
        <p:spPr>
          <a:xfrm>
            <a:off x="9210818" y="2157023"/>
            <a:ext cx="184066" cy="65913"/>
          </a:xfrm>
          <a:prstGeom prst="flowChartProcess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ZoneTexte 79"/>
          <p:cNvSpPr txBox="1"/>
          <p:nvPr/>
        </p:nvSpPr>
        <p:spPr>
          <a:xfrm>
            <a:off x="9708543" y="3864230"/>
            <a:ext cx="2234189" cy="3231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CI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Accepter la demande</a:t>
            </a:r>
            <a:endParaRPr lang="en-US" sz="15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1" name="Flèche à angle droit 80"/>
          <p:cNvSpPr/>
          <p:nvPr/>
        </p:nvSpPr>
        <p:spPr>
          <a:xfrm rot="5400000">
            <a:off x="9303756" y="2289744"/>
            <a:ext cx="590350" cy="477855"/>
          </a:xfrm>
          <a:prstGeom prst="bentUpArrow">
            <a:avLst>
              <a:gd name="adj1" fmla="val 12299"/>
              <a:gd name="adj2" fmla="val 11596"/>
              <a:gd name="adj3" fmla="val 175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lèche à angle droit 81"/>
          <p:cNvSpPr/>
          <p:nvPr/>
        </p:nvSpPr>
        <p:spPr>
          <a:xfrm rot="5400000" flipH="1">
            <a:off x="9237537" y="1705447"/>
            <a:ext cx="677562" cy="422862"/>
          </a:xfrm>
          <a:prstGeom prst="bentUpArrow">
            <a:avLst>
              <a:gd name="adj1" fmla="val 13229"/>
              <a:gd name="adj2" fmla="val 11596"/>
              <a:gd name="adj3" fmla="val 1835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rganigramme : Processus 82"/>
          <p:cNvSpPr/>
          <p:nvPr/>
        </p:nvSpPr>
        <p:spPr>
          <a:xfrm>
            <a:off x="9210818" y="2157024"/>
            <a:ext cx="184066" cy="65913"/>
          </a:xfrm>
          <a:prstGeom prst="flowChartProcess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Flèche à angle droit 87"/>
          <p:cNvSpPr/>
          <p:nvPr/>
        </p:nvSpPr>
        <p:spPr>
          <a:xfrm rot="16200000">
            <a:off x="8968630" y="5052397"/>
            <a:ext cx="762013" cy="525477"/>
          </a:xfrm>
          <a:prstGeom prst="bentUpArrow">
            <a:avLst>
              <a:gd name="adj1" fmla="val 12299"/>
              <a:gd name="adj2" fmla="val 11596"/>
              <a:gd name="adj3" fmla="val 175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lèche à angle droit 88"/>
          <p:cNvSpPr/>
          <p:nvPr/>
        </p:nvSpPr>
        <p:spPr>
          <a:xfrm rot="16200000" flipH="1">
            <a:off x="8978286" y="5946084"/>
            <a:ext cx="818738" cy="449439"/>
          </a:xfrm>
          <a:prstGeom prst="bentUpArrow">
            <a:avLst>
              <a:gd name="adj1" fmla="val 13229"/>
              <a:gd name="adj2" fmla="val 11596"/>
              <a:gd name="adj3" fmla="val 1835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rganigramme : Processus 89"/>
          <p:cNvSpPr/>
          <p:nvPr/>
        </p:nvSpPr>
        <p:spPr>
          <a:xfrm rot="10800000">
            <a:off x="9540825" y="5687391"/>
            <a:ext cx="566756" cy="74043"/>
          </a:xfrm>
          <a:prstGeom prst="flowChartProcess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8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4">
            <a:extLst>
              <a:ext uri="{FF2B5EF4-FFF2-40B4-BE49-F238E27FC236}">
                <a16:creationId xmlns:a16="http://schemas.microsoft.com/office/drawing/2014/main" id="{BDC43961-2D5D-204B-8476-E1325EFC9A5F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86461" y="256133"/>
            <a:ext cx="11154564" cy="857250"/>
          </a:xfrm>
        </p:spPr>
        <p:txBody>
          <a:bodyPr>
            <a:normAutofit/>
          </a:bodyPr>
          <a:lstStyle/>
          <a:p>
            <a:pPr algn="l"/>
            <a:r>
              <a:rPr lang="fr-FR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AVANTAGES DU SIGSDID</a:t>
            </a:r>
            <a:endParaRPr lang="fr-CA" sz="2400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B58999E7-F0F9-1F44-81E0-6CD555A5CCAA}"/>
              </a:ext>
            </a:extLst>
          </p:cNvPr>
          <p:cNvCxnSpPr>
            <a:cxnSpLocks/>
          </p:cNvCxnSpPr>
          <p:nvPr/>
        </p:nvCxnSpPr>
        <p:spPr>
          <a:xfrm>
            <a:off x="186462" y="1113381"/>
            <a:ext cx="11507928" cy="0"/>
          </a:xfrm>
          <a:prstGeom prst="line">
            <a:avLst/>
          </a:prstGeom>
          <a:ln w="57150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/>
          <p:cNvSpPr txBox="1"/>
          <p:nvPr/>
        </p:nvSpPr>
        <p:spPr>
          <a:xfrm>
            <a:off x="330477" y="1515556"/>
            <a:ext cx="11154564" cy="4463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Suivi de chaque déchet industriel dangereux depuis sa production jusqu’à son traitement ou élimination 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Les démarches, agréments et rapports sont dématérialisés, ce qui gagne du temps et réduit les erreurs 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Favorisation de la transparence entre producteurs, transporteurs, collecteurs et autorités de contrôle 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Les autorités publiques et opérateurs privés disposent d’informations précises pour mieux planifier et gérer le secteur.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10268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26802" y="1868511"/>
            <a:ext cx="11367587" cy="2784625"/>
          </a:xfrm>
          <a:prstGeom prst="rect">
            <a:avLst/>
          </a:prstGeom>
        </p:spPr>
        <p:txBody>
          <a:bodyPr wrap="square" lIns="89106" tIns="44553" rIns="89106" bIns="44553" anchor="t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 SIGSDID est un outil pour améliorer la gestion des déchets 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nécessite l’implication de tous 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marque une nouvelle étape pour le pays.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fr-FR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Ensemble, assurons une gestion responsable des déchets industriels dangereux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D1F660FD-BC80-624B-8BAF-F6122B5A1E1F}"/>
              </a:ext>
            </a:extLst>
          </p:cNvPr>
          <p:cNvCxnSpPr>
            <a:cxnSpLocks/>
          </p:cNvCxnSpPr>
          <p:nvPr/>
        </p:nvCxnSpPr>
        <p:spPr>
          <a:xfrm>
            <a:off x="186462" y="1113381"/>
            <a:ext cx="11507928" cy="0"/>
          </a:xfrm>
          <a:prstGeom prst="line">
            <a:avLst/>
          </a:prstGeom>
          <a:ln w="57150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re 4">
            <a:extLst>
              <a:ext uri="{FF2B5EF4-FFF2-40B4-BE49-F238E27FC236}">
                <a16:creationId xmlns:a16="http://schemas.microsoft.com/office/drawing/2014/main" id="{31E458C3-5A4D-E24F-ABA9-DFCF83572104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86461" y="256133"/>
            <a:ext cx="10209283" cy="857250"/>
          </a:xfrm>
        </p:spPr>
        <p:txBody>
          <a:bodyPr>
            <a:normAutofit/>
          </a:bodyPr>
          <a:lstStyle/>
          <a:p>
            <a:pPr algn="l"/>
            <a:r>
              <a:rPr lang="fr-CA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849883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A7820C8-9C74-A540-B3AF-FB69A1F43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18</a:t>
            </a:fld>
            <a:endParaRPr lang="fr-BE"/>
          </a:p>
        </p:txBody>
      </p:sp>
      <p:pic>
        <p:nvPicPr>
          <p:cNvPr id="1026" name="Picture 2" descr="merci pour votre attention animé dans un powerpoint">
            <a:extLst>
              <a:ext uri="{FF2B5EF4-FFF2-40B4-BE49-F238E27FC236}">
                <a16:creationId xmlns:a16="http://schemas.microsoft.com/office/drawing/2014/main" id="{C95098A0-B654-B2CE-08B0-F7444934B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239" y="-99392"/>
            <a:ext cx="12025336" cy="69573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80051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A7820C8-9C74-A540-B3AF-FB69A1F43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19</a:t>
            </a:fld>
            <a:endParaRPr lang="fr-BE"/>
          </a:p>
        </p:txBody>
      </p:sp>
      <p:pic>
        <p:nvPicPr>
          <p:cNvPr id="2050" name="Picture 2" descr="TEST TAG">
            <a:extLst>
              <a:ext uri="{FF2B5EF4-FFF2-40B4-BE49-F238E27FC236}">
                <a16:creationId xmlns:a16="http://schemas.microsoft.com/office/drawing/2014/main" id="{AFDEDF83-5C57-CD15-D93E-3410A4F42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880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25300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20854</TotalTime>
  <Words>1040</Words>
  <Application>Microsoft Office PowerPoint</Application>
  <PresentationFormat>Personnalisé</PresentationFormat>
  <Paragraphs>152</Paragraphs>
  <Slides>19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19</vt:i4>
      </vt:variant>
    </vt:vector>
  </HeadingPairs>
  <TitlesOfParts>
    <vt:vector size="29" baseType="lpstr">
      <vt:lpstr>Arial</vt:lpstr>
      <vt:lpstr>Calibri</vt:lpstr>
      <vt:lpstr>Josefin Sans</vt:lpstr>
      <vt:lpstr>Maiandra GD</vt:lpstr>
      <vt:lpstr>Open Sans</vt:lpstr>
      <vt:lpstr>Palatino Linotype</vt:lpstr>
      <vt:lpstr>Tahoma</vt:lpstr>
      <vt:lpstr>Wingdings</vt:lpstr>
      <vt:lpstr>Thème Office</vt:lpstr>
      <vt:lpstr>1_Thème Office</vt:lpstr>
      <vt:lpstr>Présentation PowerPoint</vt:lpstr>
      <vt:lpstr>PLAN DE LA PRESENTATION</vt:lpstr>
      <vt:lpstr>CONTEXTE ET JUSTIFICATION</vt:lpstr>
      <vt:lpstr>CONTEXTE ET JUSTIFICATION</vt:lpstr>
      <vt:lpstr>PRÉSENTATION DU SIGSDID</vt:lpstr>
      <vt:lpstr>PRÉSENTATION DU SIGSDID</vt:lpstr>
      <vt:lpstr>ACTEURS</vt:lpstr>
      <vt:lpstr>ACTEURS</vt:lpstr>
      <vt:lpstr>FONCTIONNALITÉS DU SIGSDID</vt:lpstr>
      <vt:lpstr>FONCTIONNALITÉS DU SIGSDID</vt:lpstr>
      <vt:lpstr>FONCTIONNALITÉS DU SIGSDID</vt:lpstr>
      <vt:lpstr>FONCTIONNALITÉS DU SIGSDID</vt:lpstr>
      <vt:lpstr>FONCTIONNALITÉS DU SIGSDID</vt:lpstr>
      <vt:lpstr>FONCTIONNALITÉS DU SIGSDID</vt:lpstr>
      <vt:lpstr>PARCOURS COMPLET DU e-BSD</vt:lpstr>
      <vt:lpstr>AVANTAGES DU SIGSDID</vt:lpstr>
      <vt:lpstr>CONCLUSION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NE POUR REUSSIR</dc:creator>
  <cp:lastModifiedBy>KASSOUM</cp:lastModifiedBy>
  <cp:revision>523</cp:revision>
  <dcterms:created xsi:type="dcterms:W3CDTF">2022-06-07T09:55:38Z</dcterms:created>
  <dcterms:modified xsi:type="dcterms:W3CDTF">2026-04-13T20:31:29Z</dcterms:modified>
</cp:coreProperties>
</file>